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3"/>
  </p:handoutMasterIdLst>
  <p:sldIdLst>
    <p:sldId id="257" r:id="rId2"/>
    <p:sldId id="264" r:id="rId3"/>
    <p:sldId id="263" r:id="rId4"/>
    <p:sldId id="265" r:id="rId5"/>
    <p:sldId id="266" r:id="rId6"/>
    <p:sldId id="269" r:id="rId7"/>
    <p:sldId id="267" r:id="rId8"/>
    <p:sldId id="268" r:id="rId9"/>
    <p:sldId id="288" r:id="rId10"/>
    <p:sldId id="270" r:id="rId11"/>
    <p:sldId id="271" r:id="rId12"/>
    <p:sldId id="273" r:id="rId13"/>
    <p:sldId id="272" r:id="rId14"/>
    <p:sldId id="274" r:id="rId15"/>
    <p:sldId id="256" r:id="rId16"/>
    <p:sldId id="259" r:id="rId17"/>
    <p:sldId id="261" r:id="rId18"/>
    <p:sldId id="258" r:id="rId19"/>
    <p:sldId id="275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9" r:id="rId32"/>
  </p:sldIdLst>
  <p:sldSz cx="12192000" cy="6858000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2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2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9844B1-C41B-4E5F-A579-626D133B6ADB}" type="datetimeFigureOut">
              <a:rPr lang="nl-NL" smtClean="0"/>
              <a:t>24-9-2020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704822-5F5A-4A1E-96AA-6AAC228D386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48914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83FF-8C35-43D0-AA21-B1E07EA9928E}" type="datetimeFigureOut">
              <a:rPr lang="nl-NL" smtClean="0"/>
              <a:t>24-9-2020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7D408-36FF-4E4F-AF20-28C4395AED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8651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83FF-8C35-43D0-AA21-B1E07EA9928E}" type="datetimeFigureOut">
              <a:rPr lang="nl-NL" smtClean="0"/>
              <a:t>24-9-2020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7D408-36FF-4E4F-AF20-28C4395AED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3554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83FF-8C35-43D0-AA21-B1E07EA9928E}" type="datetimeFigureOut">
              <a:rPr lang="nl-NL" smtClean="0"/>
              <a:t>24-9-2020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7D408-36FF-4E4F-AF20-28C4395AED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8144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/>
          </p:nvPr>
        </p:nvSpPr>
        <p:spPr>
          <a:xfrm>
            <a:off x="1826684" y="301625"/>
            <a:ext cx="9751483" cy="56403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819AF4-CFFD-4358-8EF6-B8812FF39772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859560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el, tekst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358F7E-46C8-4F18-B88A-F0773CAC2219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281721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83FF-8C35-43D0-AA21-B1E07EA9928E}" type="datetimeFigureOut">
              <a:rPr lang="nl-NL" smtClean="0"/>
              <a:t>24-9-2020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7D408-36FF-4E4F-AF20-28C4395AED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2594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83FF-8C35-43D0-AA21-B1E07EA9928E}" type="datetimeFigureOut">
              <a:rPr lang="nl-NL" smtClean="0"/>
              <a:t>24-9-2020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7D408-36FF-4E4F-AF20-28C4395AED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0002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83FF-8C35-43D0-AA21-B1E07EA9928E}" type="datetimeFigureOut">
              <a:rPr lang="nl-NL" smtClean="0"/>
              <a:t>24-9-2020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7D408-36FF-4E4F-AF20-28C4395AED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7915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83FF-8C35-43D0-AA21-B1E07EA9928E}" type="datetimeFigureOut">
              <a:rPr lang="nl-NL" smtClean="0"/>
              <a:t>24-9-2020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7D408-36FF-4E4F-AF20-28C4395AED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4173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83FF-8C35-43D0-AA21-B1E07EA9928E}" type="datetimeFigureOut">
              <a:rPr lang="nl-NL" smtClean="0"/>
              <a:t>24-9-2020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7D408-36FF-4E4F-AF20-28C4395AED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3644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83FF-8C35-43D0-AA21-B1E07EA9928E}" type="datetimeFigureOut">
              <a:rPr lang="nl-NL" smtClean="0"/>
              <a:t>24-9-2020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7D408-36FF-4E4F-AF20-28C4395AED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7286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83FF-8C35-43D0-AA21-B1E07EA9928E}" type="datetimeFigureOut">
              <a:rPr lang="nl-NL" smtClean="0"/>
              <a:t>24-9-2020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7D408-36FF-4E4F-AF20-28C4395AED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8292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83FF-8C35-43D0-AA21-B1E07EA9928E}" type="datetimeFigureOut">
              <a:rPr lang="nl-NL" smtClean="0"/>
              <a:t>24-9-2020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7D408-36FF-4E4F-AF20-28C4395AED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889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C83FF-8C35-43D0-AA21-B1E07EA9928E}" type="datetimeFigureOut">
              <a:rPr lang="nl-NL" smtClean="0"/>
              <a:t>24-9-2020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07D408-36FF-4E4F-AF20-28C4395AED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8271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arketing91.com/people-marketing-mix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47804"/>
            <a:ext cx="4084327" cy="5777346"/>
          </a:xfrm>
          <a:prstGeom prst="rect">
            <a:avLst/>
          </a:prstGeom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11450" y="476251"/>
            <a:ext cx="7956550" cy="1800225"/>
          </a:xfrm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nl-NL" sz="3600" b="1" dirty="0" smtClean="0">
                <a:solidFill>
                  <a:srgbClr val="FF0000"/>
                </a:solidFill>
                <a:latin typeface="Verdana" pitchFamily="34" charset="0"/>
              </a:rPr>
              <a:t>Unitmodule 23:</a:t>
            </a:r>
            <a:r>
              <a:rPr lang="nl-NL" sz="3600" dirty="0" smtClean="0">
                <a:solidFill>
                  <a:srgbClr val="FF0000"/>
                </a:solidFill>
              </a:rPr>
              <a:t> </a:t>
            </a:r>
            <a:r>
              <a:rPr lang="nl-NL" sz="3600" dirty="0">
                <a:solidFill>
                  <a:srgbClr val="FF0000"/>
                </a:solidFill>
              </a:rPr>
              <a:t/>
            </a:r>
            <a:br>
              <a:rPr lang="nl-NL" sz="3600" dirty="0">
                <a:solidFill>
                  <a:srgbClr val="FF0000"/>
                </a:solidFill>
              </a:rPr>
            </a:br>
            <a:r>
              <a:rPr lang="nl-NL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Personal </a:t>
            </a:r>
            <a:r>
              <a:rPr lang="nl-NL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selling</a:t>
            </a:r>
            <a:r>
              <a:rPr lang="nl-NL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&amp; </a:t>
            </a:r>
            <a:r>
              <a:rPr lang="nl-NL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Promotional</a:t>
            </a:r>
            <a:r>
              <a:rPr lang="nl-NL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skills </a:t>
            </a:r>
            <a:r>
              <a:rPr lang="nl-NL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for</a:t>
            </a:r>
            <a:r>
              <a:rPr lang="nl-NL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Hospitality</a:t>
            </a:r>
            <a:endParaRPr lang="nl-NL" sz="36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075" name="Picture 5" descr="GarageSale-main_Fu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2708276"/>
            <a:ext cx="3589338" cy="388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3225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Part B </a:t>
            </a:r>
            <a:endParaRPr lang="nl-NL" sz="8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869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93971" y="0"/>
            <a:ext cx="6398029" cy="6864552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88532"/>
            <a:ext cx="4084674" cy="5779509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480754" y="381751"/>
            <a:ext cx="4714701" cy="1156103"/>
          </a:xfrm>
        </p:spPr>
        <p:txBody>
          <a:bodyPr>
            <a:normAutofit/>
          </a:bodyPr>
          <a:lstStyle/>
          <a:p>
            <a:r>
              <a:rPr lang="nl-NL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Marketing MIX:</a:t>
            </a:r>
            <a:endParaRPr lang="nl-NL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709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nl-N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Lifestyle profielanalyse: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nl-NL" altLang="nl-NL" dirty="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nl-NL" altLang="nl-NL" dirty="0" smtClean="0"/>
          </a:p>
        </p:txBody>
      </p:sp>
      <p:pic>
        <p:nvPicPr>
          <p:cNvPr id="54276" name="Picture 5" descr="pieces_9957_320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247" y="2150796"/>
            <a:ext cx="6842124" cy="448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0" name="Text Box 6"/>
          <p:cNvSpPr txBox="1">
            <a:spLocks noChangeArrowheads="1"/>
          </p:cNvSpPr>
          <p:nvPr/>
        </p:nvSpPr>
        <p:spPr bwMode="auto">
          <a:xfrm>
            <a:off x="1104127" y="1631138"/>
            <a:ext cx="743023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nl-NL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“MOSAIC” &amp; “ACORN” </a:t>
            </a:r>
            <a:r>
              <a:rPr lang="nl-NL" sz="9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nl-NL" sz="44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80467"/>
            <a:ext cx="4084674" cy="577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5844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63594"/>
            <a:ext cx="4084674" cy="5779509"/>
          </a:xfrm>
          <a:prstGeom prst="rect">
            <a:avLst/>
          </a:prstGeom>
        </p:spPr>
      </p:pic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337" y="615142"/>
            <a:ext cx="8334663" cy="6242858"/>
          </a:xfrm>
        </p:spPr>
      </p:pic>
    </p:spTree>
    <p:extLst>
      <p:ext uri="{BB962C8B-B14F-4D97-AF65-F5344CB8AC3E}">
        <p14:creationId xmlns:p14="http://schemas.microsoft.com/office/powerpoint/2010/main" val="26899819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987830" y="572944"/>
            <a:ext cx="10515600" cy="3849427"/>
          </a:xfrm>
        </p:spPr>
        <p:txBody>
          <a:bodyPr>
            <a:normAutofit fontScale="90000"/>
          </a:bodyPr>
          <a:lstStyle/>
          <a:p>
            <a:r>
              <a:rPr lang="nl-NL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Guest</a:t>
            </a:r>
            <a:r>
              <a:rPr lang="nl-NL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groups</a:t>
            </a:r>
            <a:r>
              <a:rPr lang="nl-NL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/ </a:t>
            </a:r>
            <a:r>
              <a:rPr lang="nl-NL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Profiles</a:t>
            </a:r>
            <a:r>
              <a:rPr lang="nl-NL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Activities</a:t>
            </a:r>
            <a:r>
              <a:rPr lang="nl-NL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br>
              <a:rPr lang="nl-NL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nl-NL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nl-NL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- Old Town Bar &amp; Kitchen</a:t>
            </a:r>
            <a:b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- 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Use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the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subjects (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yellow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of 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   </a:t>
            </a:r>
            <a:b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nl-NL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Task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2, 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Task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3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3 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and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4</a:t>
            </a:r>
            <a:r>
              <a:rPr lang="nl-NL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nl-NL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nl-NL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72648"/>
            <a:ext cx="4084674" cy="577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3508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Part C </a:t>
            </a:r>
            <a:endParaRPr lang="nl-NL" sz="8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80220"/>
            <a:ext cx="4084674" cy="577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32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66264" y="313372"/>
            <a:ext cx="6048375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nl-NL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De behoeften:</a:t>
            </a: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4063048" y="1251327"/>
            <a:ext cx="7416800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  <a:defRPr/>
            </a:pPr>
            <a:r>
              <a:rPr lang="nl-NL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nl-NL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geld</a:t>
            </a:r>
          </a:p>
          <a:p>
            <a:pPr>
              <a:buFontTx/>
              <a:buChar char="•"/>
              <a:defRPr/>
            </a:pPr>
            <a:r>
              <a:rPr lang="nl-NL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ontplooiing</a:t>
            </a:r>
          </a:p>
          <a:p>
            <a:pPr>
              <a:buFontTx/>
              <a:buChar char="•"/>
              <a:defRPr/>
            </a:pPr>
            <a:r>
              <a:rPr lang="nl-NL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schoonheid</a:t>
            </a:r>
          </a:p>
          <a:p>
            <a:pPr>
              <a:buFontTx/>
              <a:buChar char="•"/>
              <a:defRPr/>
            </a:pPr>
            <a:r>
              <a:rPr lang="nl-NL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genegenheid</a:t>
            </a:r>
          </a:p>
          <a:p>
            <a:pPr>
              <a:buFontTx/>
              <a:buChar char="•"/>
              <a:defRPr/>
            </a:pPr>
            <a:r>
              <a:rPr lang="nl-NL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vrije tijd</a:t>
            </a:r>
          </a:p>
          <a:p>
            <a:pPr>
              <a:buFontTx/>
              <a:buChar char="•"/>
              <a:defRPr/>
            </a:pPr>
            <a:r>
              <a:rPr lang="nl-NL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hygiëne</a:t>
            </a:r>
          </a:p>
          <a:p>
            <a:pPr>
              <a:buFontTx/>
              <a:buChar char="•"/>
              <a:defRPr/>
            </a:pPr>
            <a:r>
              <a:rPr lang="nl-NL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lustgevoelens</a:t>
            </a:r>
          </a:p>
          <a:p>
            <a:pPr>
              <a:buFontTx/>
              <a:buChar char="•"/>
              <a:defRPr/>
            </a:pPr>
            <a:r>
              <a:rPr lang="nl-NL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gemak</a:t>
            </a:r>
          </a:p>
          <a:p>
            <a:pPr>
              <a:buFontTx/>
              <a:buChar char="•"/>
              <a:defRPr/>
            </a:pPr>
            <a:r>
              <a:rPr lang="nl-NL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gezondheid</a:t>
            </a:r>
          </a:p>
          <a:p>
            <a:pPr>
              <a:buFontTx/>
              <a:buChar char="•"/>
              <a:defRPr/>
            </a:pPr>
            <a:r>
              <a:rPr lang="nl-NL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zekerheid</a:t>
            </a:r>
          </a:p>
          <a:p>
            <a:pPr>
              <a:buFontTx/>
              <a:buChar char="•"/>
              <a:defRPr/>
            </a:pPr>
            <a:r>
              <a:rPr lang="nl-NL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waardering</a:t>
            </a:r>
          </a:p>
          <a:p>
            <a:pPr>
              <a:buFontTx/>
              <a:buChar char="•"/>
              <a:defRPr/>
            </a:pPr>
            <a:r>
              <a:rPr lang="nl-NL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bezitsdrang</a:t>
            </a:r>
          </a:p>
          <a:p>
            <a:pPr>
              <a:buFontTx/>
              <a:buChar char="•"/>
              <a:defRPr/>
            </a:pPr>
            <a:r>
              <a:rPr lang="nl-NL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acceptatie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46968"/>
            <a:ext cx="4084674" cy="577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043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53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53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53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617"/>
            <a:ext cx="3939971" cy="5574765"/>
          </a:xfrm>
          <a:prstGeom prst="rect">
            <a:avLst/>
          </a:prstGeom>
        </p:spPr>
      </p:pic>
      <p:sp>
        <p:nvSpPr>
          <p:cNvPr id="60421" name="Rectangle 5"/>
          <p:cNvSpPr>
            <a:spLocks noGrp="1" noChangeArrowheads="1"/>
          </p:cNvSpPr>
          <p:nvPr>
            <p:ph type="title"/>
          </p:nvPr>
        </p:nvSpPr>
        <p:spPr>
          <a:xfrm>
            <a:off x="737957" y="272040"/>
            <a:ext cx="7313612" cy="1143000"/>
          </a:xfrm>
        </p:spPr>
        <p:txBody>
          <a:bodyPr/>
          <a:lstStyle/>
          <a:p>
            <a:pPr eaLnBrk="1" hangingPunct="1">
              <a:defRPr/>
            </a:pPr>
            <a:r>
              <a:rPr lang="nl-N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Koopproces in beeld:</a:t>
            </a:r>
          </a:p>
        </p:txBody>
      </p:sp>
      <p:pic>
        <p:nvPicPr>
          <p:cNvPr id="52227" name="Picture 4" descr="koopproces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22605" y="1415040"/>
            <a:ext cx="7282584" cy="502994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7640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title"/>
          </p:nvPr>
        </p:nvSpPr>
        <p:spPr>
          <a:xfrm>
            <a:off x="737957" y="272040"/>
            <a:ext cx="7313612" cy="1143000"/>
          </a:xfrm>
        </p:spPr>
        <p:txBody>
          <a:bodyPr/>
          <a:lstStyle/>
          <a:p>
            <a:pPr eaLnBrk="1" hangingPunct="1">
              <a:defRPr/>
            </a:pPr>
            <a:r>
              <a:rPr lang="nl-N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Types of Sale: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17358"/>
            <a:ext cx="3938357" cy="5572227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7003" y="3277863"/>
            <a:ext cx="6096000" cy="3429000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>
          <a:xfrm>
            <a:off x="737956" y="1507112"/>
            <a:ext cx="108250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Single level direct sales are sales where you contact </a:t>
            </a:r>
            <a:r>
              <a:rPr lang="en-US" dirty="0">
                <a:hlinkClick r:id="rId4"/>
              </a:rPr>
              <a:t>people</a:t>
            </a:r>
            <a:r>
              <a:rPr lang="en-US" dirty="0"/>
              <a:t> individually. The examples of single-level direct sales are door-to-door selling, selling through catalogs, and selling through in-person presentations.</a:t>
            </a:r>
            <a:endParaRPr lang="nl-NL" dirty="0"/>
          </a:p>
        </p:txBody>
      </p:sp>
      <p:sp>
        <p:nvSpPr>
          <p:cNvPr id="5" name="Rechthoek 4"/>
          <p:cNvSpPr/>
          <p:nvPr/>
        </p:nvSpPr>
        <p:spPr>
          <a:xfrm>
            <a:off x="737955" y="2354533"/>
            <a:ext cx="106006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In multi-level direct sales, sales representatives are hired by companies to sell their products, or sometimes multi-level direct </a:t>
            </a:r>
            <a:r>
              <a:rPr lang="en-US" b="1" dirty="0"/>
              <a:t>sales</a:t>
            </a:r>
            <a:r>
              <a:rPr lang="en-US" dirty="0"/>
              <a:t> are made through business partners. Multi-level direct sales also take place on online platforms by selling through product catalogs or selling through social networking mediums.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3774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WordArt 2"/>
          <p:cNvSpPr>
            <a:spLocks noChangeArrowheads="1" noChangeShapeType="1" noTextEdit="1"/>
          </p:cNvSpPr>
          <p:nvPr/>
        </p:nvSpPr>
        <p:spPr bwMode="auto">
          <a:xfrm>
            <a:off x="1955916" y="515101"/>
            <a:ext cx="8497888" cy="374491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nl-NL" sz="4000" b="1" kern="10" dirty="0">
                <a:ln w="22225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WIE BEN JE ?</a:t>
            </a:r>
          </a:p>
        </p:txBody>
      </p:sp>
      <p:pic>
        <p:nvPicPr>
          <p:cNvPr id="12291" name="Picture 3" descr="mensen_man_met_mand_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957" y="3381346"/>
            <a:ext cx="2408237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84108"/>
            <a:ext cx="3938357" cy="557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1819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Part A </a:t>
            </a:r>
            <a:endParaRPr lang="nl-NL" sz="8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2154"/>
            <a:ext cx="4084674" cy="577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52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83613"/>
            <a:ext cx="3938357" cy="5572227"/>
          </a:xfrm>
          <a:prstGeom prst="rect">
            <a:avLst/>
          </a:prstGeom>
        </p:spPr>
      </p:pic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3005773" y="1307957"/>
            <a:ext cx="8424862" cy="4789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  <a:defRPr/>
            </a:pPr>
            <a:r>
              <a:rPr lang="nl-NL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Goede contactuele eigenschappen</a:t>
            </a:r>
          </a:p>
          <a:p>
            <a:pPr>
              <a:buFontTx/>
              <a:buChar char="•"/>
              <a:defRPr/>
            </a:pPr>
            <a:r>
              <a:rPr lang="nl-NL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Doorzettingsvermogen</a:t>
            </a:r>
          </a:p>
          <a:p>
            <a:pPr>
              <a:buFontTx/>
              <a:buChar char="•"/>
              <a:defRPr/>
            </a:pPr>
            <a:r>
              <a:rPr lang="nl-NL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Flexibiliteit</a:t>
            </a:r>
          </a:p>
          <a:p>
            <a:pPr>
              <a:buFontTx/>
              <a:buChar char="•"/>
              <a:defRPr/>
            </a:pPr>
            <a:r>
              <a:rPr lang="nl-NL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Enthousiasme</a:t>
            </a:r>
          </a:p>
          <a:p>
            <a:pPr>
              <a:buFontTx/>
              <a:buChar char="•"/>
              <a:defRPr/>
            </a:pPr>
            <a:r>
              <a:rPr lang="nl-NL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Overtuigingskracht</a:t>
            </a:r>
          </a:p>
          <a:p>
            <a:pPr>
              <a:buFontTx/>
              <a:buChar char="•"/>
              <a:defRPr/>
            </a:pPr>
            <a:r>
              <a:rPr lang="nl-NL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Inlevingsvermogen</a:t>
            </a:r>
          </a:p>
          <a:p>
            <a:pPr>
              <a:buFontTx/>
              <a:buChar char="•"/>
              <a:defRPr/>
            </a:pPr>
            <a:r>
              <a:rPr lang="nl-NL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Communicatieve vaardigheden</a:t>
            </a:r>
          </a:p>
          <a:p>
            <a:pPr>
              <a:buFontTx/>
              <a:buChar char="•"/>
              <a:defRPr/>
            </a:pPr>
            <a:r>
              <a:rPr lang="nl-NL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Positieve instelling</a:t>
            </a:r>
          </a:p>
          <a:p>
            <a:pPr>
              <a:buFontTx/>
              <a:buChar char="•"/>
              <a:defRPr/>
            </a:pPr>
            <a:r>
              <a:rPr lang="nl-NL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Initiatief tonen</a:t>
            </a:r>
          </a:p>
          <a:p>
            <a:pPr>
              <a:buFontTx/>
              <a:buChar char="•"/>
              <a:defRPr/>
            </a:pPr>
            <a:r>
              <a:rPr lang="nl-NL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Realiteitszin</a:t>
            </a:r>
          </a:p>
          <a:p>
            <a:pPr>
              <a:buFontTx/>
              <a:buChar char="•"/>
              <a:defRPr/>
            </a:pPr>
            <a:r>
              <a:rPr lang="nl-NL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Zelf inzicht en beheersing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3148878" y="318309"/>
            <a:ext cx="497123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nl-NL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Je </a:t>
            </a:r>
            <a:r>
              <a:rPr lang="nl-NL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eigenschappen:</a:t>
            </a:r>
          </a:p>
        </p:txBody>
      </p:sp>
    </p:spTree>
    <p:extLst>
      <p:ext uri="{BB962C8B-B14F-4D97-AF65-F5344CB8AC3E}">
        <p14:creationId xmlns:p14="http://schemas.microsoft.com/office/powerpoint/2010/main" val="42033408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3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33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33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33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build="p" autoUpdateAnimBg="0"/>
      <p:bldP spid="13315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2927351" y="549276"/>
            <a:ext cx="303640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nl-NL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Dus niet: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3358251" y="1872529"/>
            <a:ext cx="6316153" cy="270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nl-NL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Hotel  “de SLAPER”</a:t>
            </a:r>
          </a:p>
          <a:p>
            <a:pPr algn="ctr">
              <a:defRPr/>
            </a:pPr>
            <a:r>
              <a:rPr lang="nl-NL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Jannie Nederig</a:t>
            </a:r>
          </a:p>
          <a:p>
            <a:pPr algn="ctr">
              <a:defRPr/>
            </a:pPr>
            <a:r>
              <a:rPr lang="nl-NL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manager</a:t>
            </a:r>
          </a:p>
          <a:p>
            <a:pPr algn="ctr">
              <a:defRPr/>
            </a:pPr>
            <a:r>
              <a:rPr lang="nl-NL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sorry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42050"/>
            <a:ext cx="3938357" cy="557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7531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utoUpdateAnimBg="0"/>
      <p:bldP spid="14339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1683818" y="334935"/>
            <a:ext cx="797846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nl-NL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WAT IS VERKOPEN?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1868720" y="1528331"/>
            <a:ext cx="802976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nl-NL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IEMAND MEEHELPEN EEN </a:t>
            </a:r>
          </a:p>
          <a:p>
            <a:pPr>
              <a:defRPr/>
            </a:pPr>
            <a:r>
              <a:rPr lang="nl-NL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BESLISSING TE LATEN NEMEN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1886"/>
            <a:ext cx="3938357" cy="557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642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utoUpdateAnimBg="0"/>
      <p:bldP spid="16387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ChangeArrowheads="1"/>
          </p:cNvSpPr>
          <p:nvPr/>
        </p:nvSpPr>
        <p:spPr bwMode="auto">
          <a:xfrm>
            <a:off x="2866014" y="492646"/>
            <a:ext cx="8223163" cy="367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None/>
            </a:pPr>
            <a:r>
              <a:rPr lang="en-GB" altLang="nl-NL" sz="3200" b="1" dirty="0">
                <a:solidFill>
                  <a:srgbClr val="FF0000"/>
                </a:solidFill>
              </a:rPr>
              <a:t>Maintains Hospitality Knowledge</a:t>
            </a:r>
            <a:r>
              <a:rPr lang="en-GB" altLang="nl-NL" sz="3200" dirty="0">
                <a:solidFill>
                  <a:srgbClr val="FF0000"/>
                </a:solidFill>
              </a:rPr>
              <a:t> </a:t>
            </a: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None/>
            </a:pPr>
            <a:endParaRPr lang="nl-NL" altLang="nl-NL" sz="3200" dirty="0">
              <a:solidFill>
                <a:srgbClr val="FF0000"/>
              </a:solidFill>
            </a:endParaRP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·</a:t>
            </a:r>
            <a:r>
              <a:rPr lang="en-GB" altLang="nl-N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Understands the Market </a:t>
            </a:r>
            <a:endParaRPr lang="nl-NL" altLang="nl-NL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·</a:t>
            </a:r>
            <a:r>
              <a:rPr lang="en-GB" altLang="nl-N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Understands the Company </a:t>
            </a:r>
            <a:endParaRPr lang="nl-NL" altLang="nl-NL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·</a:t>
            </a:r>
            <a:r>
              <a:rPr lang="en-GB" altLang="nl-N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Knows Products and Services</a:t>
            </a:r>
            <a:r>
              <a:rPr lang="en-GB" altLang="nl-NL" sz="3200" dirty="0"/>
              <a:t/>
            </a:r>
            <a:br>
              <a:rPr lang="en-GB" altLang="nl-NL" sz="3200" dirty="0"/>
            </a:br>
            <a:r>
              <a:rPr lang="en-GB" altLang="nl-NL" sz="2900" dirty="0"/>
              <a:t/>
            </a:r>
            <a:br>
              <a:rPr lang="en-GB" altLang="nl-NL" sz="2900" dirty="0"/>
            </a:br>
            <a:r>
              <a:rPr lang="en-GB" altLang="nl-NL" sz="2900" dirty="0"/>
              <a:t/>
            </a:r>
            <a:br>
              <a:rPr lang="en-GB" altLang="nl-NL" sz="2900" dirty="0"/>
            </a:br>
            <a:endParaRPr lang="nl-NL" altLang="nl-NL" sz="2900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1886"/>
            <a:ext cx="3938357" cy="557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703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/>
          <p:cNvSpPr txBox="1">
            <a:spLocks noChangeArrowheads="1"/>
          </p:cNvSpPr>
          <p:nvPr/>
        </p:nvSpPr>
        <p:spPr bwMode="auto">
          <a:xfrm>
            <a:off x="2438400" y="63246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 sz="2400">
              <a:latin typeface="Times" panose="02020603050405020304" pitchFamily="18" charset="0"/>
            </a:endParaRP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594956" y="1409700"/>
            <a:ext cx="76200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CA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Word of mouth</a:t>
            </a:r>
            <a:r>
              <a:rPr lang="en-CA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lvl="1" eaLnBrk="1" hangingPunct="1">
              <a:defRPr/>
            </a:pPr>
            <a:r>
              <a:rPr lang="en-CA" dirty="0" smtClean="0">
                <a:latin typeface="Verdana" panose="020B0604030504040204" pitchFamily="34" charset="0"/>
                <a:ea typeface="Verdana" panose="020B0604030504040204" pitchFamily="34" charset="0"/>
              </a:rPr>
              <a:t>is communication about products and services between people who are perceived to be independent of the company that is producing or providing the product</a:t>
            </a:r>
          </a:p>
          <a:p>
            <a:pPr lvl="1" eaLnBrk="1" hangingPunct="1">
              <a:defRPr/>
            </a:pPr>
            <a:r>
              <a:rPr lang="en-CA" dirty="0" smtClean="0">
                <a:latin typeface="Verdana" panose="020B0604030504040204" pitchFamily="34" charset="0"/>
                <a:ea typeface="Verdana" panose="020B0604030504040204" pitchFamily="34" charset="0"/>
              </a:rPr>
              <a:t>a tool that works particularly well for the tourism and hospitality industry</a:t>
            </a:r>
          </a:p>
          <a:p>
            <a:pPr lvl="2" eaLnBrk="1" hangingPunct="1">
              <a:defRPr/>
            </a:pPr>
            <a:r>
              <a:rPr lang="en-CA" dirty="0" smtClean="0">
                <a:latin typeface="Verdana" panose="020B0604030504040204" pitchFamily="34" charset="0"/>
                <a:ea typeface="Verdana" panose="020B0604030504040204" pitchFamily="34" charset="0"/>
              </a:rPr>
              <a:t>Example: HILTON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</a:rPr>
              <a:t> - </a:t>
            </a:r>
            <a:r>
              <a:rPr lang="en-CA" dirty="0" smtClean="0">
                <a:latin typeface="Verdana" panose="020B0604030504040204" pitchFamily="34" charset="0"/>
                <a:ea typeface="Verdana" panose="020B0604030504040204" pitchFamily="34" charset="0"/>
              </a:rPr>
              <a:t>“Come Home to HILTON” </a:t>
            </a:r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2533506" y="266700"/>
            <a:ext cx="7620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</a:rPr>
              <a:t>Word of Mouth 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33984"/>
            <a:ext cx="3938357" cy="557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3310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9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3"/>
          <p:cNvSpPr txBox="1">
            <a:spLocks noChangeArrowheads="1"/>
          </p:cNvSpPr>
          <p:nvPr/>
        </p:nvSpPr>
        <p:spPr bwMode="auto">
          <a:xfrm>
            <a:off x="2438400" y="63246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 sz="2400">
              <a:latin typeface="Times" panose="02020603050405020304" pitchFamily="18" charset="0"/>
            </a:endParaRPr>
          </a:p>
        </p:txBody>
      </p:sp>
      <p:pic>
        <p:nvPicPr>
          <p:cNvPr id="27651" name="Picture 6" descr="figure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783" y="379874"/>
            <a:ext cx="6516687" cy="610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274319" y="476251"/>
            <a:ext cx="5032463" cy="210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3200" b="1" dirty="0">
                <a:solidFill>
                  <a:srgbClr val="FF0000"/>
                </a:solidFill>
                <a:ea typeface="Verdana" panose="020B0604030504040204" pitchFamily="34" charset="0"/>
              </a:rPr>
              <a:t>What Causes Sales? </a:t>
            </a:r>
            <a:endParaRPr lang="en-US" altLang="en-US" sz="3200" b="1" dirty="0" smtClean="0">
              <a:solidFill>
                <a:srgbClr val="FF0000"/>
              </a:solidFill>
              <a:ea typeface="Verdana" panose="020B0604030504040204" pitchFamily="34" charset="0"/>
            </a:endParaRPr>
          </a:p>
          <a:p>
            <a:pPr eaLnBrk="1" hangingPunct="1"/>
            <a:r>
              <a:rPr lang="en-US" altLang="en-US" sz="3600" b="1" dirty="0" smtClean="0">
                <a:solidFill>
                  <a:schemeClr val="tx2"/>
                </a:solidFill>
                <a:ea typeface="Verdana" panose="020B0604030504040204" pitchFamily="34" charset="0"/>
              </a:rPr>
              <a:t>Illusion </a:t>
            </a:r>
            <a:r>
              <a:rPr lang="en-US" altLang="en-US" sz="3600" b="1" dirty="0">
                <a:solidFill>
                  <a:schemeClr val="tx2"/>
                </a:solidFill>
                <a:ea typeface="Verdana" panose="020B0604030504040204" pitchFamily="34" charset="0"/>
              </a:rPr>
              <a:t>versus Reality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391926"/>
            <a:ext cx="3938357" cy="557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323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7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3"/>
          <p:cNvSpPr txBox="1">
            <a:spLocks noChangeArrowheads="1"/>
          </p:cNvSpPr>
          <p:nvPr/>
        </p:nvSpPr>
        <p:spPr bwMode="auto">
          <a:xfrm>
            <a:off x="2438400" y="63246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 sz="2400">
              <a:latin typeface="Times" panose="02020603050405020304" pitchFamily="18" charset="0"/>
            </a:endParaRP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08798"/>
            <a:ext cx="3938357" cy="5572227"/>
          </a:xfrm>
          <a:prstGeom prst="rect">
            <a:avLst/>
          </a:prstGeom>
        </p:spPr>
      </p:pic>
      <p:sp>
        <p:nvSpPr>
          <p:cNvPr id="26627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3257203" y="1325880"/>
            <a:ext cx="7620000" cy="4114800"/>
          </a:xfrm>
        </p:spPr>
        <p:txBody>
          <a:bodyPr>
            <a:normAutofit lnSpcReduction="10000"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nl-NL" sz="21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Independent credibility 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nl-NL" sz="21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Experience delivery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nl-NL" sz="21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More relevant and complete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nl-NL" sz="21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 most honest medium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nl-NL" sz="21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Customer driven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nl-NL" sz="21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It feeds on itself 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nl-NL" sz="21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Expert power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nl-NL" sz="21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Experts like to influence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nl-NL" sz="21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Saves time and money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CA" altLang="nl-NL" sz="21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Illusory force</a:t>
            </a:r>
            <a:endParaRPr lang="en-GB" altLang="nl-NL" sz="21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eaLnBrk="1" hangingPunct="1"/>
            <a:endParaRPr lang="en-US" altLang="nl-NL" sz="2100" dirty="0"/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3124200" y="268663"/>
            <a:ext cx="7620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</a:rPr>
              <a:t>Power of Word of Mouth</a:t>
            </a:r>
          </a:p>
        </p:txBody>
      </p:sp>
    </p:spTree>
    <p:extLst>
      <p:ext uri="{BB962C8B-B14F-4D97-AF65-F5344CB8AC3E}">
        <p14:creationId xmlns:p14="http://schemas.microsoft.com/office/powerpoint/2010/main" val="42732831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3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3406343" y="587462"/>
            <a:ext cx="91440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nl-NL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Gespreksstructuur: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76536"/>
            <a:ext cx="3938357" cy="5572227"/>
          </a:xfrm>
          <a:prstGeom prst="rect">
            <a:avLst/>
          </a:prstGeom>
        </p:spPr>
      </p:pic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3406343" y="1786255"/>
            <a:ext cx="6976590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nl-NL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nl-NL" sz="4800" b="1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nl-NL" sz="48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= Contact leggen</a:t>
            </a:r>
          </a:p>
          <a:p>
            <a:pPr>
              <a:defRPr/>
            </a:pPr>
            <a:r>
              <a:rPr lang="nl-NL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O </a:t>
            </a:r>
            <a:r>
              <a:rPr lang="nl-NL" sz="48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= Onderzoek</a:t>
            </a:r>
          </a:p>
          <a:p>
            <a:pPr>
              <a:defRPr/>
            </a:pPr>
            <a:r>
              <a:rPr lang="nl-NL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D</a:t>
            </a:r>
            <a:r>
              <a:rPr lang="nl-NL" sz="48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 = Doen</a:t>
            </a:r>
          </a:p>
          <a:p>
            <a:pPr>
              <a:defRPr/>
            </a:pPr>
            <a:r>
              <a:rPr lang="nl-NL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nl-NL" sz="48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 = Afsluiting</a:t>
            </a:r>
          </a:p>
        </p:txBody>
      </p:sp>
    </p:spTree>
    <p:extLst>
      <p:ext uri="{BB962C8B-B14F-4D97-AF65-F5344CB8AC3E}">
        <p14:creationId xmlns:p14="http://schemas.microsoft.com/office/powerpoint/2010/main" val="6972686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utoUpdateAnimBg="0"/>
      <p:bldP spid="32771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3559118" y="333375"/>
            <a:ext cx="7313612" cy="1143000"/>
          </a:xfrm>
        </p:spPr>
        <p:txBody>
          <a:bodyPr/>
          <a:lstStyle/>
          <a:p>
            <a:pPr eaLnBrk="1" hangingPunct="1">
              <a:defRPr/>
            </a:pPr>
            <a:r>
              <a:rPr lang="nl-N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Klantentypologie: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59118" y="1587500"/>
            <a:ext cx="5689600" cy="4114800"/>
          </a:xfrm>
        </p:spPr>
        <p:txBody>
          <a:bodyPr/>
          <a:lstStyle/>
          <a:p>
            <a:pPr eaLnBrk="1" hangingPunct="1">
              <a:defRPr/>
            </a:pPr>
            <a:r>
              <a:rPr lang="nl-NL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Dominante klant</a:t>
            </a:r>
          </a:p>
          <a:p>
            <a:pPr eaLnBrk="1" hangingPunct="1">
              <a:defRPr/>
            </a:pPr>
            <a:r>
              <a:rPr lang="nl-NL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Rationele klant</a:t>
            </a:r>
          </a:p>
          <a:p>
            <a:pPr eaLnBrk="1" hangingPunct="1">
              <a:defRPr/>
            </a:pPr>
            <a:r>
              <a:rPr lang="nl-NL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Emotionele klant</a:t>
            </a:r>
          </a:p>
          <a:p>
            <a:pPr eaLnBrk="1" hangingPunct="1">
              <a:defRPr/>
            </a:pPr>
            <a:r>
              <a:rPr lang="nl-NL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Experimentele klant</a:t>
            </a:r>
          </a:p>
        </p:txBody>
      </p:sp>
      <p:pic>
        <p:nvPicPr>
          <p:cNvPr id="66565" name="Picture 5" descr="klanten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73883" y="3653213"/>
            <a:ext cx="4309337" cy="26478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76289"/>
            <a:ext cx="3938357" cy="557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05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0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20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6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3"/>
          <p:cNvSpPr txBox="1">
            <a:spLocks noChangeArrowheads="1"/>
          </p:cNvSpPr>
          <p:nvPr/>
        </p:nvSpPr>
        <p:spPr bwMode="auto">
          <a:xfrm>
            <a:off x="2438400" y="63246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 sz="2400">
              <a:latin typeface="Times" panose="02020603050405020304" pitchFamily="18" charset="0"/>
            </a:endParaRP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3642360" y="1583575"/>
            <a:ext cx="7620000" cy="4114800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b="1" i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Cross-selling</a:t>
            </a:r>
            <a:endParaRPr lang="en-GB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offering a customer the opportunity to purchase allied products that go beyond the obvious core products</a:t>
            </a: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3642360" y="316750"/>
            <a:ext cx="7620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ea typeface="Verdana" panose="020B0604030504040204" pitchFamily="34" charset="0"/>
              </a:rPr>
              <a:t>Personal </a:t>
            </a:r>
            <a:r>
              <a:rPr lang="en-US" altLang="en-US" sz="3600" b="1" dirty="0" smtClean="0">
                <a:solidFill>
                  <a:srgbClr val="FF0000"/>
                </a:solidFill>
                <a:ea typeface="Verdana" panose="020B0604030504040204" pitchFamily="34" charset="0"/>
              </a:rPr>
              <a:t>Selling Formats </a:t>
            </a:r>
            <a:endParaRPr lang="en-US" altLang="en-US" sz="3600" b="1" dirty="0">
              <a:solidFill>
                <a:srgbClr val="FF0000"/>
              </a:solidFill>
              <a:ea typeface="Verdana" panose="020B0604030504040204" pitchFamily="34" charset="0"/>
            </a:endParaRP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1886"/>
            <a:ext cx="3938357" cy="557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9261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9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880" y="4148932"/>
            <a:ext cx="4084674" cy="5779509"/>
          </a:xfrm>
          <a:prstGeom prst="rect">
            <a:avLst/>
          </a:prstGeom>
        </p:spPr>
      </p:pic>
      <p:sp>
        <p:nvSpPr>
          <p:cNvPr id="7066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nl-N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Promotion system:</a:t>
            </a:r>
          </a:p>
        </p:txBody>
      </p:sp>
      <p:sp>
        <p:nvSpPr>
          <p:cNvPr id="70662" name="Rectangle 6"/>
          <p:cNvSpPr>
            <a:spLocks noChangeArrowheads="1"/>
          </p:cNvSpPr>
          <p:nvPr/>
        </p:nvSpPr>
        <p:spPr bwMode="auto">
          <a:xfrm>
            <a:off x="2424114" y="3213101"/>
            <a:ext cx="865187" cy="187166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3575050" y="3806825"/>
            <a:ext cx="36420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nl-NL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+</a:t>
            </a:r>
          </a:p>
        </p:txBody>
      </p:sp>
      <p:sp>
        <p:nvSpPr>
          <p:cNvPr id="70664" name="Rectangle 8"/>
          <p:cNvSpPr>
            <a:spLocks noChangeArrowheads="1"/>
          </p:cNvSpPr>
          <p:nvPr/>
        </p:nvSpPr>
        <p:spPr bwMode="auto">
          <a:xfrm>
            <a:off x="4295775" y="3213101"/>
            <a:ext cx="865188" cy="187166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endParaRPr lang="nl-NL" altLang="nl-NL">
              <a:solidFill>
                <a:schemeClr val="bg2"/>
              </a:solidFill>
            </a:endParaRPr>
          </a:p>
        </p:txBody>
      </p:sp>
      <p:sp>
        <p:nvSpPr>
          <p:cNvPr id="70665" name="Text Box 9"/>
          <p:cNvSpPr txBox="1">
            <a:spLocks noChangeArrowheads="1"/>
          </p:cNvSpPr>
          <p:nvPr/>
        </p:nvSpPr>
        <p:spPr bwMode="auto">
          <a:xfrm>
            <a:off x="5448300" y="3733800"/>
            <a:ext cx="36420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nl-NL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+</a:t>
            </a:r>
          </a:p>
        </p:txBody>
      </p:sp>
      <p:sp>
        <p:nvSpPr>
          <p:cNvPr id="70666" name="Rectangle 10"/>
          <p:cNvSpPr>
            <a:spLocks noChangeArrowheads="1"/>
          </p:cNvSpPr>
          <p:nvPr/>
        </p:nvSpPr>
        <p:spPr bwMode="auto">
          <a:xfrm>
            <a:off x="5951539" y="3213101"/>
            <a:ext cx="865187" cy="187166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667" name="Text Box 11"/>
          <p:cNvSpPr txBox="1">
            <a:spLocks noChangeArrowheads="1"/>
          </p:cNvSpPr>
          <p:nvPr/>
        </p:nvSpPr>
        <p:spPr bwMode="auto">
          <a:xfrm>
            <a:off x="7175500" y="3733800"/>
            <a:ext cx="36420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nl-NL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=</a:t>
            </a:r>
          </a:p>
        </p:txBody>
      </p:sp>
      <p:sp>
        <p:nvSpPr>
          <p:cNvPr id="70668" name="Rectangle 12"/>
          <p:cNvSpPr>
            <a:spLocks noChangeArrowheads="1"/>
          </p:cNvSpPr>
          <p:nvPr/>
        </p:nvSpPr>
        <p:spPr bwMode="auto">
          <a:xfrm>
            <a:off x="7896225" y="3141663"/>
            <a:ext cx="865188" cy="187166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endParaRPr lang="nl-NL" altLang="nl-NL">
              <a:solidFill>
                <a:srgbClr val="FF0000"/>
              </a:solidFill>
            </a:endParaRPr>
          </a:p>
        </p:txBody>
      </p:sp>
      <p:sp>
        <p:nvSpPr>
          <p:cNvPr id="70669" name="Text Box 13"/>
          <p:cNvSpPr txBox="1">
            <a:spLocks noChangeArrowheads="1"/>
          </p:cNvSpPr>
          <p:nvPr/>
        </p:nvSpPr>
        <p:spPr bwMode="auto">
          <a:xfrm>
            <a:off x="2135188" y="5229225"/>
            <a:ext cx="93365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product</a:t>
            </a:r>
          </a:p>
        </p:txBody>
      </p:sp>
      <p:sp>
        <p:nvSpPr>
          <p:cNvPr id="70670" name="Text Box 14"/>
          <p:cNvSpPr txBox="1">
            <a:spLocks noChangeArrowheads="1"/>
          </p:cNvSpPr>
          <p:nvPr/>
        </p:nvSpPr>
        <p:spPr bwMode="auto">
          <a:xfrm>
            <a:off x="3719513" y="5229225"/>
            <a:ext cx="144783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positionering</a:t>
            </a:r>
          </a:p>
        </p:txBody>
      </p:sp>
      <p:sp>
        <p:nvSpPr>
          <p:cNvPr id="70671" name="Text Box 15"/>
          <p:cNvSpPr txBox="1">
            <a:spLocks noChangeArrowheads="1"/>
          </p:cNvSpPr>
          <p:nvPr/>
        </p:nvSpPr>
        <p:spPr bwMode="auto">
          <a:xfrm>
            <a:off x="5735639" y="5229225"/>
            <a:ext cx="166462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persoonlijkheid</a:t>
            </a:r>
          </a:p>
        </p:txBody>
      </p:sp>
      <p:sp>
        <p:nvSpPr>
          <p:cNvPr id="70672" name="Text Box 16"/>
          <p:cNvSpPr txBox="1">
            <a:spLocks noChangeArrowheads="1"/>
          </p:cNvSpPr>
          <p:nvPr/>
        </p:nvSpPr>
        <p:spPr bwMode="auto">
          <a:xfrm>
            <a:off x="7896225" y="5229225"/>
            <a:ext cx="169296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brand character</a:t>
            </a:r>
          </a:p>
        </p:txBody>
      </p:sp>
    </p:spTree>
    <p:extLst>
      <p:ext uri="{BB962C8B-B14F-4D97-AF65-F5344CB8AC3E}">
        <p14:creationId xmlns:p14="http://schemas.microsoft.com/office/powerpoint/2010/main" val="3222068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70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0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0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0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0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70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0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70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70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70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2" grpId="0" animBg="1"/>
      <p:bldP spid="70663" grpId="0"/>
      <p:bldP spid="70664" grpId="0" animBg="1"/>
      <p:bldP spid="70665" grpId="0"/>
      <p:bldP spid="70666" grpId="0" animBg="1"/>
      <p:bldP spid="70667" grpId="0"/>
      <p:bldP spid="70668" grpId="0" animBg="1"/>
      <p:bldP spid="70669" grpId="0"/>
      <p:bldP spid="70670" grpId="0"/>
      <p:bldP spid="70671" grpId="0"/>
      <p:bldP spid="7067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95686"/>
            <a:ext cx="3938357" cy="5572227"/>
          </a:xfrm>
          <a:prstGeom prst="rect">
            <a:avLst/>
          </a:prstGeom>
        </p:spPr>
      </p:pic>
      <p:sp>
        <p:nvSpPr>
          <p:cNvPr id="21506" name="Text Box 3"/>
          <p:cNvSpPr txBox="1">
            <a:spLocks noChangeArrowheads="1"/>
          </p:cNvSpPr>
          <p:nvPr/>
        </p:nvSpPr>
        <p:spPr bwMode="auto">
          <a:xfrm>
            <a:off x="2438400" y="63246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 sz="2400">
              <a:latin typeface="Times" panose="02020603050405020304" pitchFamily="18" charset="0"/>
            </a:endParaRP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3210098" y="1542011"/>
            <a:ext cx="7620000" cy="4114800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b="1" i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Up-selling</a:t>
            </a:r>
            <a:endParaRPr lang="en-GB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upgrading price and profit margins by selling higher-priced products</a:t>
            </a: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b="1" i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Second-chance selling</a:t>
            </a:r>
            <a:endParaRPr lang="en-GB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trying to sell additional services to a customer who has already booked services</a:t>
            </a: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dirty="0" smtClean="0"/>
          </a:p>
          <a:p>
            <a:pPr eaLnBrk="1" hangingPunct="1">
              <a:defRPr/>
            </a:pPr>
            <a:endParaRPr lang="en-US" dirty="0" smtClean="0"/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3132022" y="285288"/>
            <a:ext cx="7620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</a:rPr>
              <a:t>Personal </a:t>
            </a:r>
            <a:r>
              <a:rPr lang="en-US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</a:rPr>
              <a:t>Selling Formats </a:t>
            </a:r>
            <a:endParaRPr lang="en-US" alt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8512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3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75548"/>
            <a:ext cx="3938357" cy="5572227"/>
          </a:xfrm>
          <a:prstGeom prst="rect">
            <a:avLst/>
          </a:prstGeom>
        </p:spPr>
      </p:pic>
      <p:sp>
        <p:nvSpPr>
          <p:cNvPr id="3" name="Titel 1"/>
          <p:cNvSpPr txBox="1">
            <a:spLocks/>
          </p:cNvSpPr>
          <p:nvPr/>
        </p:nvSpPr>
        <p:spPr>
          <a:xfrm>
            <a:off x="987830" y="572944"/>
            <a:ext cx="10515600" cy="4880205"/>
          </a:xfrm>
          <a:prstGeom prst="rect">
            <a:avLst/>
          </a:prstGeom>
        </p:spPr>
        <p:txBody>
          <a:bodyPr vert="horz" lIns="91440" tIns="45720" rIns="91440" bIns="45720" rtlCol="0">
            <a:normAutofit fontScale="6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Guest</a:t>
            </a:r>
            <a:r>
              <a:rPr lang="nl-NL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buying</a:t>
            </a:r>
            <a:r>
              <a:rPr lang="nl-NL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process</a:t>
            </a:r>
            <a:r>
              <a:rPr lang="nl-NL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+ </a:t>
            </a:r>
            <a:r>
              <a:rPr lang="nl-NL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Own</a:t>
            </a:r>
            <a:r>
              <a:rPr lang="nl-NL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skills:</a:t>
            </a:r>
            <a:br>
              <a:rPr lang="nl-NL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nl-NL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nl-NL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- 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Process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explanation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+ 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Evidence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- 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Use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the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subjects (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yellow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) of 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Task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5</a:t>
            </a:r>
            <a:endParaRPr lang="nl-NL" sz="4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nl-NL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 - Types of sales + 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Own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skills</a:t>
            </a:r>
          </a:p>
          <a:p>
            <a:pPr marL="0" indent="0">
              <a:buNone/>
            </a:pP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 - 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Use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the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subjects 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yellow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)of 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Task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</a:p>
          <a:p>
            <a:pPr marL="0" indent="0">
              <a:buNone/>
            </a:pPr>
            <a:endParaRPr lang="nl-NL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 - 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Succesful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selling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for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a Top host/hostess</a:t>
            </a:r>
          </a:p>
          <a:p>
            <a:pPr marL="0" indent="0">
              <a:buNone/>
            </a:pPr>
            <a:r>
              <a:rPr lang="nl-NL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- 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Use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the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subjects (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yellow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of 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Task</a:t>
            </a:r>
            <a:r>
              <a:rPr lang="nl-NL" sz="40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7 </a:t>
            </a:r>
            <a:endParaRPr lang="nl-NL" sz="4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nl-NL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- 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Witness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statements</a:t>
            </a:r>
            <a:endParaRPr lang="nl-NL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nl-NL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nl-NL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nl-NL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9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Product Life </a:t>
            </a:r>
            <a:r>
              <a:rPr lang="nl-NL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Cycle</a:t>
            </a:r>
            <a:r>
              <a:rPr lang="nl-N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endParaRPr lang="nl-N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02638"/>
            <a:ext cx="4084674" cy="5779509"/>
          </a:xfrm>
          <a:prstGeom prst="rect">
            <a:avLst/>
          </a:prstGeom>
        </p:spPr>
      </p:pic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83527" y="1996973"/>
            <a:ext cx="5652655" cy="4689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413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Advertising in </a:t>
            </a:r>
            <a:r>
              <a:rPr lang="nl-NL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Hospitality</a:t>
            </a:r>
            <a:r>
              <a:rPr lang="nl-NL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endParaRPr lang="nl-NL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11998"/>
            <a:ext cx="4084674" cy="5779509"/>
          </a:xfrm>
          <a:prstGeom prst="rect">
            <a:avLst/>
          </a:prstGeom>
        </p:spPr>
      </p:pic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3">
            <a:grayscl/>
          </a:blip>
          <a:stretch>
            <a:fillRect/>
          </a:stretch>
        </p:blipFill>
        <p:spPr>
          <a:xfrm>
            <a:off x="3773979" y="1690688"/>
            <a:ext cx="6716475" cy="504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210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13470"/>
            <a:ext cx="4084674" cy="5779509"/>
          </a:xfrm>
          <a:prstGeom prst="rect">
            <a:avLst/>
          </a:prstGeom>
        </p:spPr>
      </p:pic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473" y="1690688"/>
            <a:ext cx="7459037" cy="5594278"/>
          </a:xfrm>
        </p:spPr>
      </p:pic>
      <p:sp>
        <p:nvSpPr>
          <p:cNvPr id="3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SALES PROMOTION in </a:t>
            </a:r>
            <a:r>
              <a:rPr lang="nl-NL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Hospitality</a:t>
            </a:r>
            <a:r>
              <a:rPr lang="nl-NL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endParaRPr lang="nl-NL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936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88532"/>
            <a:ext cx="4084674" cy="5779509"/>
          </a:xfrm>
          <a:prstGeom prst="rect">
            <a:avLst/>
          </a:prstGeom>
        </p:spPr>
      </p:pic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BAE7FC"/>
              </a:clrFrom>
              <a:clrTo>
                <a:srgbClr val="BAE7FC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204" y="-9597"/>
            <a:ext cx="9156796" cy="6867597"/>
          </a:xfrm>
        </p:spPr>
      </p:pic>
    </p:spTree>
    <p:extLst>
      <p:ext uri="{BB962C8B-B14F-4D97-AF65-F5344CB8AC3E}">
        <p14:creationId xmlns:p14="http://schemas.microsoft.com/office/powerpoint/2010/main" val="829214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46969"/>
            <a:ext cx="4084674" cy="5779509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028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88532"/>
            <a:ext cx="4084674" cy="5779509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987830" y="722573"/>
            <a:ext cx="10515600" cy="3849427"/>
          </a:xfrm>
        </p:spPr>
        <p:txBody>
          <a:bodyPr>
            <a:normAutofit fontScale="90000"/>
          </a:bodyPr>
          <a:lstStyle/>
          <a:p>
            <a:r>
              <a:rPr lang="nl-NL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PROMOTIONAL </a:t>
            </a:r>
            <a:r>
              <a:rPr lang="nl-NL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Activities</a:t>
            </a:r>
            <a:r>
              <a:rPr lang="nl-NL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br>
              <a:rPr lang="nl-NL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nl-NL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nl-NL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- 2 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contrasting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hospitality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Business</a:t>
            </a:r>
            <a:b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- 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for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each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item 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an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evidence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- 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Use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subjects (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yellow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) of </a:t>
            </a:r>
            <a:r>
              <a:rPr lang="nl-NL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Task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1</a:t>
            </a:r>
            <a:r>
              <a:rPr lang="nl-NL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nl-NL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nl-NL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09956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550</Words>
  <Application>Microsoft Office PowerPoint</Application>
  <PresentationFormat>Breedbeeld</PresentationFormat>
  <Paragraphs>109</Paragraphs>
  <Slides>31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31</vt:i4>
      </vt:variant>
    </vt:vector>
  </HeadingPairs>
  <TitlesOfParts>
    <vt:vector size="38" baseType="lpstr">
      <vt:lpstr>Arial</vt:lpstr>
      <vt:lpstr>Calibri</vt:lpstr>
      <vt:lpstr>Calibri Light</vt:lpstr>
      <vt:lpstr>Times</vt:lpstr>
      <vt:lpstr>Verdana</vt:lpstr>
      <vt:lpstr>Wingdings</vt:lpstr>
      <vt:lpstr>Kantoorthema</vt:lpstr>
      <vt:lpstr>Unitmodule 23:  Personal selling &amp; Promotional skills for Hospitality</vt:lpstr>
      <vt:lpstr>Part A </vt:lpstr>
      <vt:lpstr>Promotion system:</vt:lpstr>
      <vt:lpstr>Product Life Cycle:</vt:lpstr>
      <vt:lpstr>Advertising in Hospitality:</vt:lpstr>
      <vt:lpstr>SALES PROMOTION in Hospitality:</vt:lpstr>
      <vt:lpstr>PowerPoint-presentatie</vt:lpstr>
      <vt:lpstr>PowerPoint-presentatie</vt:lpstr>
      <vt:lpstr>PROMOTIONAL Activities:  - 2 contrasting hospitality Business  - for each item an evidence  - Use subjects (yellow) of Task 1  </vt:lpstr>
      <vt:lpstr>Part B </vt:lpstr>
      <vt:lpstr>Marketing MIX:</vt:lpstr>
      <vt:lpstr>Lifestyle profielanalyse:</vt:lpstr>
      <vt:lpstr>PowerPoint-presentatie</vt:lpstr>
      <vt:lpstr>Guest groups / Profiles Activities:  - Old Town Bar &amp; Kitchen  - Use the subjects (yellow) of         Task 2, Task 3 3 and 4 </vt:lpstr>
      <vt:lpstr>Part C </vt:lpstr>
      <vt:lpstr>PowerPoint-presentatie</vt:lpstr>
      <vt:lpstr>Koopproces in beeld:</vt:lpstr>
      <vt:lpstr>Types of Sale: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Klantentypologie:</vt:lpstr>
      <vt:lpstr>PowerPoint-presentatie</vt:lpstr>
      <vt:lpstr>PowerPoint-presentatie</vt:lpstr>
      <vt:lpstr>PowerPoint-presentatie</vt:lpstr>
    </vt:vector>
  </TitlesOfParts>
  <Company>Deltion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Unitmodule 23:  Personal selling &amp; Promotional skills for Hospitality</dc:title>
  <dc:creator>Fred Roelfsema</dc:creator>
  <cp:lastModifiedBy>Fred Roelfsema</cp:lastModifiedBy>
  <cp:revision>13</cp:revision>
  <cp:lastPrinted>2020-09-24T08:38:02Z</cp:lastPrinted>
  <dcterms:created xsi:type="dcterms:W3CDTF">2020-08-28T11:10:17Z</dcterms:created>
  <dcterms:modified xsi:type="dcterms:W3CDTF">2020-09-24T08:40:04Z</dcterms:modified>
</cp:coreProperties>
</file>