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21"/>
  </p:notesMasterIdLst>
  <p:handoutMasterIdLst>
    <p:handoutMasterId r:id="rId22"/>
  </p:handoutMasterIdLst>
  <p:sldIdLst>
    <p:sldId id="355" r:id="rId2"/>
    <p:sldId id="266" r:id="rId3"/>
    <p:sldId id="343" r:id="rId4"/>
    <p:sldId id="344" r:id="rId5"/>
    <p:sldId id="345" r:id="rId6"/>
    <p:sldId id="347" r:id="rId7"/>
    <p:sldId id="346" r:id="rId8"/>
    <p:sldId id="348" r:id="rId9"/>
    <p:sldId id="353" r:id="rId10"/>
    <p:sldId id="356" r:id="rId11"/>
    <p:sldId id="350" r:id="rId12"/>
    <p:sldId id="357" r:id="rId13"/>
    <p:sldId id="351" r:id="rId14"/>
    <p:sldId id="358" r:id="rId15"/>
    <p:sldId id="352" r:id="rId16"/>
    <p:sldId id="363" r:id="rId17"/>
    <p:sldId id="360" r:id="rId18"/>
    <p:sldId id="342" r:id="rId19"/>
    <p:sldId id="364" r:id="rId20"/>
  </p:sldIdLst>
  <p:sldSz cx="9144000" cy="6858000" type="screen4x3"/>
  <p:notesSz cx="6934200" cy="92043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1700"/>
    <a:srgbClr val="FFBA31"/>
    <a:srgbClr val="FFBD39"/>
    <a:srgbClr val="FFC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95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"/>
    </p:cViewPr>
  </p:sorterViewPr>
  <p:notesViewPr>
    <p:cSldViewPr>
      <p:cViewPr varScale="1">
        <p:scale>
          <a:sx n="33" d="100"/>
          <a:sy n="33" d="100"/>
        </p:scale>
        <p:origin x="-942" y="-76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3005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defRPr sz="1000" i="1"/>
            </a:lvl1pPr>
          </a:lstStyle>
          <a:p>
            <a:endParaRPr lang="en-US" alt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9063" y="-1588"/>
            <a:ext cx="30051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33450" eaLnBrk="0" hangingPunct="0">
              <a:defRPr sz="1000" i="1"/>
            </a:lvl1pPr>
          </a:lstStyle>
          <a:p>
            <a:endParaRPr lang="en-US" altLang="nl-NL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43950"/>
            <a:ext cx="3005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defRPr sz="1000" i="1"/>
            </a:lvl1pPr>
          </a:lstStyle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9063" y="8743950"/>
            <a:ext cx="30051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33450" eaLnBrk="0" hangingPunct="0">
              <a:defRPr sz="1000" i="1"/>
            </a:lvl1pPr>
          </a:lstStyle>
          <a:p>
            <a:fld id="{55E8FA26-E0CE-4B7E-AA3F-10952EDE9108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258764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3005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defRPr sz="1000" i="1"/>
            </a:lvl1pPr>
          </a:lstStyle>
          <a:p>
            <a:endParaRPr lang="en-US" altLang="nl-NL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9063" y="-1588"/>
            <a:ext cx="30051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33450" eaLnBrk="0" hangingPunct="0">
              <a:defRPr sz="1000" i="1"/>
            </a:lvl1pPr>
          </a:lstStyle>
          <a:p>
            <a:endParaRPr lang="en-US" altLang="nl-NL"/>
          </a:p>
        </p:txBody>
      </p:sp>
      <p:sp>
        <p:nvSpPr>
          <p:cNvPr id="20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73163" y="696913"/>
            <a:ext cx="4587875" cy="3438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71975"/>
            <a:ext cx="5086350" cy="414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62" tIns="46038" rIns="93662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smtClean="0"/>
              <a:t>Click to edit Master text styles</a:t>
            </a:r>
          </a:p>
          <a:p>
            <a:pPr lvl="0"/>
            <a:r>
              <a:rPr lang="en-US" altLang="nl-NL" smtClean="0"/>
              <a:t>Second level</a:t>
            </a:r>
          </a:p>
          <a:p>
            <a:pPr lvl="0"/>
            <a:r>
              <a:rPr lang="en-US" altLang="nl-NL" smtClean="0"/>
              <a:t>Third level</a:t>
            </a:r>
          </a:p>
          <a:p>
            <a:pPr lvl="0"/>
            <a:r>
              <a:rPr lang="en-US" altLang="nl-NL" smtClean="0"/>
              <a:t>Fourth level</a:t>
            </a:r>
          </a:p>
          <a:p>
            <a:pPr lvl="0"/>
            <a:r>
              <a:rPr lang="en-US" altLang="nl-NL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43950"/>
            <a:ext cx="30051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defRPr sz="1000" i="1"/>
            </a:lvl1pPr>
          </a:lstStyle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9063" y="8743950"/>
            <a:ext cx="30051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33450" eaLnBrk="0" hangingPunct="0">
              <a:defRPr sz="1000" i="1"/>
            </a:lvl1pPr>
          </a:lstStyle>
          <a:p>
            <a:fld id="{7CBD71B2-1975-4B55-874F-B204B9957562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98928727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E02CC9-EFC6-4093-8EC4-947F3715DDEE}" type="slidenum">
              <a:rPr lang="en-US" altLang="nl-NL"/>
              <a:pPr/>
              <a:t>3</a:t>
            </a:fld>
            <a:endParaRPr lang="en-US" altLang="nl-NL"/>
          </a:p>
        </p:txBody>
      </p:sp>
      <p:sp>
        <p:nvSpPr>
          <p:cNvPr id="2662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66813" y="690563"/>
            <a:ext cx="4602162" cy="3451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23925" y="4371975"/>
            <a:ext cx="5086350" cy="41417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2217" tIns="46109" rIns="92217" bIns="46109"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51177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6515D2-6622-4977-8DB9-413C2BCFB216}" type="slidenum">
              <a:rPr lang="en-US" altLang="nl-NL"/>
              <a:pPr/>
              <a:t>15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550830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424C37-4357-41A9-ACD6-153A291097CF}" type="slidenum">
              <a:rPr lang="en-US" altLang="nl-NL"/>
              <a:pPr/>
              <a:t>4</a:t>
            </a:fld>
            <a:endParaRPr lang="en-US" altLang="nl-NL"/>
          </a:p>
        </p:txBody>
      </p:sp>
      <p:sp>
        <p:nvSpPr>
          <p:cNvPr id="28674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923925" y="4371975"/>
            <a:ext cx="5086350" cy="41417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257" tIns="44828" rIns="91257" bIns="44828"/>
          <a:lstStyle/>
          <a:p>
            <a:endParaRPr lang="nl-NL" altLang="nl-NL"/>
          </a:p>
        </p:txBody>
      </p:sp>
      <p:sp>
        <p:nvSpPr>
          <p:cNvPr id="28675" name="Rectangle 3"/>
          <p:cNvSpPr>
            <a:spLocks noChangeArrowheads="1" noTextEdit="1"/>
          </p:cNvSpPr>
          <p:nvPr>
            <p:ph type="sldImg"/>
          </p:nvPr>
        </p:nvSpPr>
        <p:spPr bwMode="auto">
          <a:xfrm>
            <a:off x="1174750" y="696913"/>
            <a:ext cx="4584700" cy="343852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</p:spTree>
    <p:extLst>
      <p:ext uri="{BB962C8B-B14F-4D97-AF65-F5344CB8AC3E}">
        <p14:creationId xmlns:p14="http://schemas.microsoft.com/office/powerpoint/2010/main" val="3257640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FE8137-24FF-4BD5-AA8C-80C6AA381059}" type="slidenum">
              <a:rPr lang="en-US" altLang="nl-NL"/>
              <a:pPr/>
              <a:t>5</a:t>
            </a:fld>
            <a:endParaRPr lang="en-US" altLang="nl-NL"/>
          </a:p>
        </p:txBody>
      </p:sp>
      <p:sp>
        <p:nvSpPr>
          <p:cNvPr id="30722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66813" y="690563"/>
            <a:ext cx="4602162" cy="3451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23925" y="4371975"/>
            <a:ext cx="5086350" cy="41417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2217" tIns="46109" rIns="92217" bIns="46109"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63817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D6ED64-1A60-4C26-8A8A-9A59E83B3F41}" type="slidenum">
              <a:rPr lang="en-US" altLang="nl-NL"/>
              <a:pPr/>
              <a:t>6</a:t>
            </a:fld>
            <a:endParaRPr lang="en-US" altLang="nl-NL"/>
          </a:p>
        </p:txBody>
      </p:sp>
      <p:sp>
        <p:nvSpPr>
          <p:cNvPr id="34818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66813" y="690563"/>
            <a:ext cx="4602162" cy="3451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23925" y="4371975"/>
            <a:ext cx="5086350" cy="41417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2217" tIns="46109" rIns="92217" bIns="46109"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50743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15ED8A-F751-440E-BB49-419318992D31}" type="slidenum">
              <a:rPr lang="en-US" altLang="nl-NL"/>
              <a:pPr/>
              <a:t>7</a:t>
            </a:fld>
            <a:endParaRPr lang="en-US" altLang="nl-NL"/>
          </a:p>
        </p:txBody>
      </p:sp>
      <p:sp>
        <p:nvSpPr>
          <p:cNvPr id="32770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66813" y="690563"/>
            <a:ext cx="4602162" cy="3451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23925" y="4371975"/>
            <a:ext cx="5086350" cy="41417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2217" tIns="46109" rIns="92217" bIns="46109"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01003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4C4A30-D08A-4BF6-B42F-3F46125B316D}" type="slidenum">
              <a:rPr lang="en-US" altLang="nl-NL"/>
              <a:pPr/>
              <a:t>8</a:t>
            </a:fld>
            <a:endParaRPr lang="en-US" altLang="nl-NL"/>
          </a:p>
        </p:txBody>
      </p:sp>
      <p:sp>
        <p:nvSpPr>
          <p:cNvPr id="3686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66813" y="690563"/>
            <a:ext cx="4602162" cy="34512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23925" y="4371975"/>
            <a:ext cx="5086350" cy="41417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2217" tIns="46109" rIns="92217" bIns="46109"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37937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08228F-C81A-4F7D-A627-959DE778DC40}" type="slidenum">
              <a:rPr lang="en-US" altLang="nl-NL"/>
              <a:pPr/>
              <a:t>9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44966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081A66-C267-4E62-B4FD-456401979895}" type="slidenum">
              <a:rPr lang="en-US" altLang="nl-NL"/>
              <a:pPr/>
              <a:t>11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143232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nl-NL"/>
              <a:t>Marketing Segmentation    HOA380      Chapter 9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A69287-DC42-4DFE-A2C4-2EA99D2C54CA}" type="slidenum">
              <a:rPr lang="en-US" altLang="nl-NL"/>
              <a:pPr/>
              <a:t>13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252927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FC58EF-60A2-4A05-BE93-93EE982D507A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37123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853DC8-9CEF-4A7C-B8DA-3A2A5F6F1F50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658340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5144A9-CD39-4D9D-B65D-15EA50E78A11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152942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el, illustratie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onlineafbeelding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>
          <a:xfrm>
            <a:off x="990600" y="6248400"/>
            <a:ext cx="7086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>
          <a:xfrm>
            <a:off x="7924800" y="624840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fld id="{B6D0606B-96C0-48CF-9B4D-545CBBD5DA4E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137484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kst en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onlineafbeelding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>
          <a:xfrm>
            <a:off x="990600" y="6248400"/>
            <a:ext cx="7086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>
          <a:xfrm>
            <a:off x="7924800" y="624840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fld id="{2673209A-9C8B-4699-B422-596B7FB09345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05223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510B20-0BE5-4A3C-9792-E286EDD07D1A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90319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7A4353D-48B2-4778-814A-FFB9340D3A59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369969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FDA0B5-2B6D-4D07-9F56-9558782A6A32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60931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B0EB12-2B8C-4D2D-94D9-5AD044460B87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013916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9A835D-1D32-479C-9836-4C9B13F6207A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710889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E22C7A-E815-416A-88E8-74365E5BDDEB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941675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B641A1-BE89-461A-BD0F-57AF2C477035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37532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3C0A90-6869-4994-9356-27FDF5D37881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13640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l-NL" altLang="nl-NL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nl-NL" smtClean="0"/>
          </a:p>
          <a:p>
            <a:pPr lvl="1"/>
            <a:endParaRPr lang="en-US" altLang="nl-NL" smtClean="0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90600" y="6248400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cs typeface="Times New Roman" panose="02020603050405020304" pitchFamily="18" charset="0"/>
              </a:defRPr>
            </a:lvl1pPr>
          </a:lstStyle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4800" y="62484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120AE62-9EC6-48F1-A228-72EF53841F22}" type="slidenum">
              <a:rPr lang="en-US" altLang="nl-NL"/>
              <a:pPr/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DF1FFF-7270-4826-8188-DFEBB12749AA}" type="slidenum">
              <a:rPr lang="en-US" altLang="nl-NL"/>
              <a:pPr/>
              <a:t>1</a:t>
            </a:fld>
            <a:endParaRPr lang="en-US" altLang="nl-NL"/>
          </a:p>
        </p:txBody>
      </p:sp>
      <p:sp>
        <p:nvSpPr>
          <p:cNvPr id="5120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09600" y="1447800"/>
            <a:ext cx="7772400" cy="1143000"/>
          </a:xfrm>
        </p:spPr>
        <p:txBody>
          <a:bodyPr/>
          <a:lstStyle/>
          <a:p>
            <a:r>
              <a:rPr lang="en-US" altLang="nl-NL">
                <a:latin typeface="Arial" panose="020B0604020202020204" pitchFamily="34" charset="0"/>
              </a:rPr>
              <a:t/>
            </a:r>
            <a:br>
              <a:rPr lang="en-US" altLang="nl-NL">
                <a:latin typeface="Arial" panose="020B0604020202020204" pitchFamily="34" charset="0"/>
              </a:rPr>
            </a:br>
            <a:r>
              <a:rPr lang="en-US" altLang="nl-NL">
                <a:latin typeface="Arial" panose="020B0604020202020204" pitchFamily="34" charset="0"/>
              </a:rPr>
              <a:t/>
            </a:r>
            <a:br>
              <a:rPr lang="en-US" altLang="nl-NL">
                <a:latin typeface="Arial" panose="020B0604020202020204" pitchFamily="34" charset="0"/>
              </a:rPr>
            </a:br>
            <a:r>
              <a:rPr lang="en-US" altLang="nl-NL">
                <a:latin typeface="Arial" panose="020B0604020202020204" pitchFamily="34" charset="0"/>
              </a:rPr>
              <a:t/>
            </a:r>
            <a:br>
              <a:rPr lang="en-US" altLang="nl-NL">
                <a:latin typeface="Arial" panose="020B0604020202020204" pitchFamily="34" charset="0"/>
              </a:rPr>
            </a:br>
            <a:r>
              <a:rPr lang="en-US" altLang="nl-NL">
                <a:latin typeface="Arial" panose="020B0604020202020204" pitchFamily="34" charset="0"/>
              </a:rPr>
              <a:t>Chapter 8</a:t>
            </a:r>
            <a:br>
              <a:rPr lang="en-US" altLang="nl-NL">
                <a:latin typeface="Arial" panose="020B0604020202020204" pitchFamily="34" charset="0"/>
              </a:rPr>
            </a:br>
            <a:r>
              <a:rPr lang="en-US" altLang="nl-NL">
                <a:latin typeface="Arial" panose="020B0604020202020204" pitchFamily="34" charset="0"/>
              </a:rPr>
              <a:t/>
            </a:r>
            <a:br>
              <a:rPr lang="en-US" altLang="nl-NL">
                <a:latin typeface="Arial" panose="020B0604020202020204" pitchFamily="34" charset="0"/>
              </a:rPr>
            </a:br>
            <a:r>
              <a:rPr lang="en-US" altLang="nl-NL">
                <a:solidFill>
                  <a:schemeClr val="tx1"/>
                </a:solidFill>
                <a:latin typeface="Arial" panose="020B0604020202020204" pitchFamily="34" charset="0"/>
              </a:rPr>
              <a:t>Market Segmentation, Targeting and Positioning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33D6ED-AA23-49D5-A2C6-2249DB2CE48B}" type="slidenum">
              <a:rPr lang="en-US" altLang="nl-NL"/>
              <a:pPr/>
              <a:t>10</a:t>
            </a:fld>
            <a:endParaRPr lang="en-US" altLang="nl-NL"/>
          </a:p>
        </p:txBody>
      </p:sp>
      <p:sp>
        <p:nvSpPr>
          <p:cNvPr id="5222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>
                <a:latin typeface="Arial" panose="020B0604020202020204" pitchFamily="34" charset="0"/>
              </a:rPr>
              <a:t>Evaluating Market Segments</a:t>
            </a:r>
          </a:p>
        </p:txBody>
      </p:sp>
      <p:sp>
        <p:nvSpPr>
          <p:cNvPr id="5222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2514600"/>
            <a:ext cx="7772400" cy="4114800"/>
          </a:xfrm>
        </p:spPr>
        <p:txBody>
          <a:bodyPr/>
          <a:lstStyle/>
          <a:p>
            <a:r>
              <a:rPr lang="en-US" altLang="nl-NL">
                <a:latin typeface="Arial" panose="020B0604020202020204" pitchFamily="34" charset="0"/>
              </a:rPr>
              <a:t>Segment size and growth</a:t>
            </a:r>
          </a:p>
          <a:p>
            <a:r>
              <a:rPr lang="en-US" altLang="nl-NL">
                <a:latin typeface="Arial" panose="020B0604020202020204" pitchFamily="34" charset="0"/>
              </a:rPr>
              <a:t>Segment structural attractiveness</a:t>
            </a:r>
          </a:p>
          <a:p>
            <a:r>
              <a:rPr lang="en-US" altLang="nl-NL">
                <a:latin typeface="Arial" panose="020B0604020202020204" pitchFamily="34" charset="0"/>
              </a:rPr>
              <a:t>Company objectives and resources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2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97CFD-9CDC-4831-AFA8-4E8C9A99F45C}" type="slidenum">
              <a:rPr lang="en-US" altLang="nl-NL"/>
              <a:pPr/>
              <a:t>11</a:t>
            </a:fld>
            <a:endParaRPr lang="en-US" altLang="nl-NL"/>
          </a:p>
        </p:txBody>
      </p:sp>
      <p:sp>
        <p:nvSpPr>
          <p:cNvPr id="39938" name="AutoShape 2"/>
          <p:cNvSpPr>
            <a:spLocks noChangeArrowheads="1"/>
          </p:cNvSpPr>
          <p:nvPr/>
        </p:nvSpPr>
        <p:spPr bwMode="auto">
          <a:xfrm rot="5400000">
            <a:off x="6477000" y="1981200"/>
            <a:ext cx="561975" cy="2695575"/>
          </a:xfrm>
          <a:prstGeom prst="cube">
            <a:avLst>
              <a:gd name="adj" fmla="val 16074"/>
            </a:avLst>
          </a:prstGeom>
          <a:solidFill>
            <a:srgbClr val="FEFF72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78355" tIns="39889" rIns="78355" bIns="39889" anchor="ctr"/>
          <a:lstStyle>
            <a:lvl1pPr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84175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76993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54113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3828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954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4526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9098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3670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Segment 1</a:t>
            </a:r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 rot="5400000">
            <a:off x="6450013" y="2471737"/>
            <a:ext cx="558800" cy="2695575"/>
          </a:xfrm>
          <a:prstGeom prst="cube">
            <a:avLst>
              <a:gd name="adj" fmla="val 16074"/>
            </a:avLst>
          </a:prstGeom>
          <a:solidFill>
            <a:srgbClr val="FEFF72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78355" tIns="39889" rIns="78355" bIns="39889" anchor="ctr"/>
          <a:lstStyle>
            <a:lvl1pPr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84175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76993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54113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3828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954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4526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9098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3670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Segment 2</a:t>
            </a:r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 rot="5400000">
            <a:off x="6476207" y="2917031"/>
            <a:ext cx="506412" cy="2695575"/>
          </a:xfrm>
          <a:prstGeom prst="cube">
            <a:avLst>
              <a:gd name="adj" fmla="val 16074"/>
            </a:avLst>
          </a:prstGeom>
          <a:solidFill>
            <a:srgbClr val="A2FFA3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78355" tIns="39889" rIns="78355" bIns="39889" anchor="ctr"/>
          <a:lstStyle>
            <a:lvl1pPr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84175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76993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54113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3828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954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4526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9098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3670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Segment 3</a:t>
            </a: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 rot="5400000">
            <a:off x="6542088" y="3668712"/>
            <a:ext cx="431800" cy="2695575"/>
          </a:xfrm>
          <a:prstGeom prst="cube">
            <a:avLst>
              <a:gd name="adj" fmla="val 16074"/>
            </a:avLst>
          </a:prstGeom>
          <a:solidFill>
            <a:srgbClr val="FEFF72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78355" tIns="39889" rIns="78355" bIns="39889" anchor="ctr"/>
          <a:lstStyle>
            <a:lvl1pPr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84175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76993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54113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3828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954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4526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9098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3670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Segment 1</a:t>
            </a:r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 rot="5400000">
            <a:off x="6534150" y="4057650"/>
            <a:ext cx="447675" cy="2695575"/>
          </a:xfrm>
          <a:prstGeom prst="cube">
            <a:avLst>
              <a:gd name="adj" fmla="val 16074"/>
            </a:avLst>
          </a:prstGeom>
          <a:solidFill>
            <a:srgbClr val="D49FFF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78355" tIns="39889" rIns="78355" bIns="39889" anchor="ctr"/>
          <a:lstStyle>
            <a:lvl1pPr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84175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76993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54113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3828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954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4526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9098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3670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Segment 2</a:t>
            </a:r>
          </a:p>
        </p:txBody>
      </p:sp>
      <p:sp>
        <p:nvSpPr>
          <p:cNvPr id="39943" name="AutoShape 7"/>
          <p:cNvSpPr>
            <a:spLocks noChangeArrowheads="1"/>
          </p:cNvSpPr>
          <p:nvPr/>
        </p:nvSpPr>
        <p:spPr bwMode="auto">
          <a:xfrm rot="5400000">
            <a:off x="6556375" y="4416425"/>
            <a:ext cx="403225" cy="2695575"/>
          </a:xfrm>
          <a:prstGeom prst="cube">
            <a:avLst>
              <a:gd name="adj" fmla="val 16074"/>
            </a:avLst>
          </a:prstGeom>
          <a:solidFill>
            <a:srgbClr val="A2FFA3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78355" tIns="39889" rIns="78355" bIns="39889" anchor="ctr"/>
          <a:lstStyle>
            <a:lvl1pPr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84175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76993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54113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3828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954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4526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9098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3670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Segment 3</a:t>
            </a:r>
          </a:p>
        </p:txBody>
      </p:sp>
      <p:sp>
        <p:nvSpPr>
          <p:cNvPr id="39944" name="AutoShape 8"/>
          <p:cNvSpPr>
            <a:spLocks noChangeArrowheads="1"/>
          </p:cNvSpPr>
          <p:nvPr/>
        </p:nvSpPr>
        <p:spPr bwMode="auto">
          <a:xfrm rot="5400000">
            <a:off x="1778794" y="964406"/>
            <a:ext cx="762000" cy="2643188"/>
          </a:xfrm>
          <a:prstGeom prst="cube">
            <a:avLst>
              <a:gd name="adj" fmla="val 10384"/>
            </a:avLst>
          </a:prstGeom>
          <a:solidFill>
            <a:srgbClr val="D49FFF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81204" tIns="39889" rIns="81204" bIns="39889" anchor="ctr"/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nl-NL" sz="1800" b="1">
                <a:solidFill>
                  <a:srgbClr val="000000"/>
                </a:solidFill>
                <a:latin typeface="Tahoma" panose="020B0604030504040204" pitchFamily="34" charset="0"/>
              </a:rPr>
              <a:t>Company</a:t>
            </a:r>
          </a:p>
          <a:p>
            <a:pPr algn="ctr">
              <a:lnSpc>
                <a:spcPct val="90000"/>
              </a:lnSpc>
            </a:pPr>
            <a:r>
              <a:rPr lang="en-US" altLang="nl-NL" sz="1800" b="1">
                <a:solidFill>
                  <a:srgbClr val="000000"/>
                </a:solidFill>
                <a:latin typeface="Tahoma" panose="020B0604030504040204" pitchFamily="34" charset="0"/>
              </a:rPr>
              <a:t>Marketing</a:t>
            </a:r>
          </a:p>
          <a:p>
            <a:pPr algn="ctr">
              <a:lnSpc>
                <a:spcPct val="90000"/>
              </a:lnSpc>
            </a:pPr>
            <a:r>
              <a:rPr lang="en-US" altLang="nl-NL" sz="1800" b="1">
                <a:solidFill>
                  <a:srgbClr val="000000"/>
                </a:solidFill>
                <a:latin typeface="Tahoma" panose="020B0604030504040204" pitchFamily="34" charset="0"/>
              </a:rPr>
              <a:t>Mix</a:t>
            </a:r>
          </a:p>
        </p:txBody>
      </p:sp>
      <p:sp>
        <p:nvSpPr>
          <p:cNvPr id="39945" name="AutoShape 9"/>
          <p:cNvSpPr>
            <a:spLocks noChangeArrowheads="1"/>
          </p:cNvSpPr>
          <p:nvPr/>
        </p:nvSpPr>
        <p:spPr bwMode="auto">
          <a:xfrm rot="5400000">
            <a:off x="1702594" y="4088606"/>
            <a:ext cx="1066800" cy="2643188"/>
          </a:xfrm>
          <a:prstGeom prst="cube">
            <a:avLst>
              <a:gd name="adj" fmla="val 10384"/>
            </a:avLst>
          </a:prstGeom>
          <a:solidFill>
            <a:srgbClr val="D49FFF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81204" tIns="39889" rIns="81204" bIns="39889" anchor="ctr"/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Company</a:t>
            </a:r>
          </a:p>
          <a:p>
            <a:pPr algn="ctr">
              <a:lnSpc>
                <a:spcPct val="90000"/>
              </a:lnSpc>
            </a:pPr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Marketing</a:t>
            </a:r>
          </a:p>
          <a:p>
            <a:pPr algn="ctr">
              <a:lnSpc>
                <a:spcPct val="90000"/>
              </a:lnSpc>
            </a:pPr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Mix</a:t>
            </a:r>
          </a:p>
        </p:txBody>
      </p:sp>
      <p:sp>
        <p:nvSpPr>
          <p:cNvPr id="39946" name="AutoShape 10"/>
          <p:cNvSpPr>
            <a:spLocks noChangeArrowheads="1"/>
          </p:cNvSpPr>
          <p:nvPr/>
        </p:nvSpPr>
        <p:spPr bwMode="auto">
          <a:xfrm rot="5400000">
            <a:off x="1901032" y="1956593"/>
            <a:ext cx="622300" cy="2697163"/>
          </a:xfrm>
          <a:prstGeom prst="cube">
            <a:avLst>
              <a:gd name="adj" fmla="val 16074"/>
            </a:avLst>
          </a:prstGeom>
          <a:solidFill>
            <a:srgbClr val="FEFF72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78355" tIns="39889" rIns="78355" bIns="39889" anchor="ctr"/>
          <a:lstStyle>
            <a:lvl1pPr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84175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76993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54113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3828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954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4526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9098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3670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Company</a:t>
            </a:r>
          </a:p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Marketing Mix 1</a:t>
            </a: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 rot="5400000">
            <a:off x="1931194" y="2459831"/>
            <a:ext cx="561975" cy="2697163"/>
          </a:xfrm>
          <a:prstGeom prst="cube">
            <a:avLst>
              <a:gd name="adj" fmla="val 16074"/>
            </a:avLst>
          </a:prstGeom>
          <a:solidFill>
            <a:srgbClr val="D49FFF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78355" tIns="39889" rIns="78355" bIns="39889" anchor="ctr"/>
          <a:lstStyle>
            <a:lvl1pPr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84175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76993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54113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3828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954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4526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9098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3670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Company</a:t>
            </a:r>
          </a:p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Marketing Mix 2</a:t>
            </a:r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 rot="5400000">
            <a:off x="1939132" y="2926556"/>
            <a:ext cx="546100" cy="2697163"/>
          </a:xfrm>
          <a:prstGeom prst="cube">
            <a:avLst>
              <a:gd name="adj" fmla="val 16074"/>
            </a:avLst>
          </a:prstGeom>
          <a:solidFill>
            <a:srgbClr val="A2FFA3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78355" tIns="39889" rIns="78355" bIns="39889" anchor="ctr"/>
          <a:lstStyle>
            <a:lvl1pPr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84175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76993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54113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538288" defTabSz="7699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954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4526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9098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367088" defTabSz="769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Company</a:t>
            </a:r>
          </a:p>
          <a:p>
            <a:pPr algn="ctr"/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Marketing Mix 3</a:t>
            </a:r>
          </a:p>
        </p:txBody>
      </p:sp>
      <p:sp>
        <p:nvSpPr>
          <p:cNvPr id="39949" name="AutoShape 13"/>
          <p:cNvSpPr>
            <a:spLocks noChangeArrowheads="1"/>
          </p:cNvSpPr>
          <p:nvPr/>
        </p:nvSpPr>
        <p:spPr bwMode="auto">
          <a:xfrm rot="5400000">
            <a:off x="6313488" y="1001712"/>
            <a:ext cx="685800" cy="2644775"/>
          </a:xfrm>
          <a:prstGeom prst="cube">
            <a:avLst>
              <a:gd name="adj" fmla="val 10384"/>
            </a:avLst>
          </a:prstGeom>
          <a:solidFill>
            <a:srgbClr val="A2FFA3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81204" tIns="39889" rIns="81204" bIns="39889" anchor="ctr"/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nl-NL" sz="1800">
                <a:solidFill>
                  <a:srgbClr val="000000"/>
                </a:solidFill>
                <a:latin typeface="Tahoma" panose="020B0604030504040204" pitchFamily="34" charset="0"/>
              </a:rPr>
              <a:t>Market</a:t>
            </a:r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>
            <a:off x="3429000" y="2362200"/>
            <a:ext cx="19685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>
            <a:off x="3505200" y="3352800"/>
            <a:ext cx="1881188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3505200" y="3810000"/>
            <a:ext cx="1881188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3505200" y="4267200"/>
            <a:ext cx="1881188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3429000" y="5410200"/>
            <a:ext cx="2003425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9955" name="Rectangle 19"/>
          <p:cNvSpPr>
            <a:spLocks noChangeArrowheads="1"/>
          </p:cNvSpPr>
          <p:nvPr/>
        </p:nvSpPr>
        <p:spPr bwMode="auto">
          <a:xfrm>
            <a:off x="2819400" y="1524000"/>
            <a:ext cx="3275013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1204" tIns="39889" rIns="81204" bIns="39889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nl-NL" sz="1600" b="1">
                <a:solidFill>
                  <a:srgbClr val="000000"/>
                </a:solidFill>
                <a:latin typeface="Tahoma" panose="020B0604030504040204" pitchFamily="34" charset="0"/>
              </a:rPr>
              <a:t>A.  Undifferentiated Marketing</a:t>
            </a:r>
          </a:p>
        </p:txBody>
      </p:sp>
      <p:sp>
        <p:nvSpPr>
          <p:cNvPr id="39956" name="Rectangle 20"/>
          <p:cNvSpPr>
            <a:spLocks noChangeArrowheads="1"/>
          </p:cNvSpPr>
          <p:nvPr/>
        </p:nvSpPr>
        <p:spPr bwMode="auto">
          <a:xfrm>
            <a:off x="3124200" y="2743200"/>
            <a:ext cx="3019425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204" tIns="39889" rIns="81204" bIns="39889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nl-NL" sz="1600" b="1">
                <a:solidFill>
                  <a:srgbClr val="000000"/>
                </a:solidFill>
                <a:latin typeface="Tahoma" panose="020B0604030504040204" pitchFamily="34" charset="0"/>
              </a:rPr>
              <a:t>B.  Differentiated Marketing</a:t>
            </a:r>
          </a:p>
        </p:txBody>
      </p:sp>
      <p:sp>
        <p:nvSpPr>
          <p:cNvPr id="39957" name="Rectangle 21"/>
          <p:cNvSpPr>
            <a:spLocks noChangeArrowheads="1"/>
          </p:cNvSpPr>
          <p:nvPr/>
        </p:nvSpPr>
        <p:spPr bwMode="auto">
          <a:xfrm>
            <a:off x="3200400" y="4572000"/>
            <a:ext cx="3048000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204" tIns="39889" rIns="81204" bIns="39889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nl-NL" sz="1600" b="1">
                <a:solidFill>
                  <a:srgbClr val="000000"/>
                </a:solidFill>
                <a:latin typeface="Tahoma" panose="020B0604030504040204" pitchFamily="34" charset="0"/>
              </a:rPr>
              <a:t>C. Concentrated Marketing</a:t>
            </a:r>
          </a:p>
        </p:txBody>
      </p:sp>
      <p:sp>
        <p:nvSpPr>
          <p:cNvPr id="39958" name="Rectangle 2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en-US" altLang="nl-NL" sz="4000">
                <a:latin typeface="Arial" panose="020B0604020202020204" pitchFamily="34" charset="0"/>
              </a:rPr>
              <a:t>Step 2.  Market Targeting</a:t>
            </a:r>
            <a:br>
              <a:rPr lang="en-US" altLang="nl-NL" sz="4000">
                <a:latin typeface="Arial" panose="020B0604020202020204" pitchFamily="34" charset="0"/>
              </a:rPr>
            </a:br>
            <a:r>
              <a:rPr lang="en-US" altLang="nl-NL" sz="3600">
                <a:latin typeface="Arial" panose="020B0604020202020204" pitchFamily="34" charset="0"/>
              </a:rPr>
              <a:t>Market Coverage Strategies</a:t>
            </a:r>
          </a:p>
        </p:txBody>
      </p:sp>
    </p:spTree>
  </p:cSld>
  <p:clrMapOvr>
    <a:masterClrMapping/>
  </p:clrMapOvr>
  <p:transition spd="slow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4D7ACB8-E99C-44F8-A32D-37037423D3AB}" type="slidenum">
              <a:rPr lang="en-US" altLang="nl-NL"/>
              <a:pPr/>
              <a:t>12</a:t>
            </a:fld>
            <a:endParaRPr lang="en-US" altLang="nl-NL"/>
          </a:p>
        </p:txBody>
      </p:sp>
      <p:sp>
        <p:nvSpPr>
          <p:cNvPr id="5325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>
                <a:latin typeface="Arial" panose="020B0604020202020204" pitchFamily="34" charset="0"/>
              </a:rPr>
              <a:t>Choosing a market-coverage strategy</a:t>
            </a:r>
          </a:p>
        </p:txBody>
      </p:sp>
      <p:sp>
        <p:nvSpPr>
          <p:cNvPr id="5325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nl-NL" sz="4000">
                <a:latin typeface="Arial" panose="020B0604020202020204" pitchFamily="34" charset="0"/>
              </a:rPr>
              <a:t>Company resources </a:t>
            </a:r>
          </a:p>
          <a:p>
            <a:pPr>
              <a:lnSpc>
                <a:spcPct val="90000"/>
              </a:lnSpc>
            </a:pPr>
            <a:r>
              <a:rPr lang="en-US" altLang="nl-NL" sz="4000">
                <a:latin typeface="Arial" panose="020B0604020202020204" pitchFamily="34" charset="0"/>
              </a:rPr>
              <a:t>Degree of product homogeneity</a:t>
            </a:r>
          </a:p>
          <a:p>
            <a:pPr>
              <a:lnSpc>
                <a:spcPct val="90000"/>
              </a:lnSpc>
            </a:pPr>
            <a:r>
              <a:rPr lang="en-US" altLang="nl-NL" sz="4000">
                <a:latin typeface="Arial" panose="020B0604020202020204" pitchFamily="34" charset="0"/>
              </a:rPr>
              <a:t>Market homogeneity</a:t>
            </a:r>
          </a:p>
          <a:p>
            <a:pPr>
              <a:lnSpc>
                <a:spcPct val="90000"/>
              </a:lnSpc>
            </a:pPr>
            <a:r>
              <a:rPr lang="en-US" altLang="nl-NL" sz="4000">
                <a:latin typeface="Arial" panose="020B0604020202020204" pitchFamily="34" charset="0"/>
              </a:rPr>
              <a:t>Competitors’ strategies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nl-NL" sz="40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8980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706D35-FEE6-4C22-A397-4EA6BDF2BBD9}" type="slidenum">
              <a:rPr lang="en-US" altLang="nl-NL"/>
              <a:pPr/>
              <a:t>13</a:t>
            </a:fld>
            <a:endParaRPr lang="en-US" altLang="nl-NL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2150" y="1530350"/>
            <a:ext cx="8053388" cy="5008563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1204" tIns="39889" rIns="81204" bIns="39889"/>
          <a:lstStyle/>
          <a:p>
            <a:pPr marL="285750" indent="-285750">
              <a:buClr>
                <a:srgbClr val="FAFD00"/>
              </a:buClr>
            </a:pPr>
            <a:r>
              <a:rPr lang="en-US" altLang="nl-NL" sz="28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Product’s Position</a:t>
            </a:r>
            <a:r>
              <a:rPr lang="en-US" altLang="nl-NL" sz="2800">
                <a:solidFill>
                  <a:srgbClr val="FAFD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nl-NL" sz="2800">
                <a:latin typeface="Arial" panose="020B0604020202020204" pitchFamily="34" charset="0"/>
              </a:rPr>
              <a:t>- the way the product is </a:t>
            </a:r>
            <a:r>
              <a:rPr lang="en-US" altLang="nl-NL" sz="2800" i="1">
                <a:latin typeface="Arial" panose="020B0604020202020204" pitchFamily="34" charset="0"/>
              </a:rPr>
              <a:t>defined by consumers </a:t>
            </a:r>
            <a:r>
              <a:rPr lang="en-US" altLang="nl-NL" sz="2800">
                <a:latin typeface="Arial" panose="020B0604020202020204" pitchFamily="34" charset="0"/>
              </a:rPr>
              <a:t>on important attributes - the place the product occupies in consumers’ minds relative to competing products.</a:t>
            </a:r>
          </a:p>
          <a:p>
            <a:pPr marL="285750" indent="-285750">
              <a:buClr>
                <a:srgbClr val="FAFD00"/>
              </a:buClr>
              <a:buFontTx/>
              <a:buChar char=" "/>
            </a:pPr>
            <a:r>
              <a:rPr lang="en-US" altLang="nl-NL" sz="2800">
                <a:latin typeface="Arial" panose="020B0604020202020204" pitchFamily="34" charset="0"/>
              </a:rPr>
              <a:t>Marketers must:</a:t>
            </a:r>
          </a:p>
          <a:p>
            <a:pPr marL="685800" lvl="1" indent="-228600">
              <a:buClr>
                <a:srgbClr val="FAFD00"/>
              </a:buClr>
            </a:pPr>
            <a:r>
              <a:rPr lang="en-US" altLang="nl-NL" i="1">
                <a:latin typeface="Arial" panose="020B0604020202020204" pitchFamily="34" charset="0"/>
              </a:rPr>
              <a:t>Plan</a:t>
            </a:r>
            <a:r>
              <a:rPr lang="en-US" altLang="nl-NL">
                <a:latin typeface="Arial" panose="020B0604020202020204" pitchFamily="34" charset="0"/>
              </a:rPr>
              <a:t> positions to give their products the greatest advantage in selected target markets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altLang="nl-NL" sz="4000"/>
              <a:t>Step 3: Positioning for Competitive Advantage</a:t>
            </a:r>
          </a:p>
        </p:txBody>
      </p:sp>
    </p:spTree>
  </p:cSld>
  <p:clrMapOvr>
    <a:masterClrMapping/>
  </p:clrMapOvr>
  <p:transition spd="slow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48900C-10B9-4C9B-BD70-DDA34C2EE3F7}" type="slidenum">
              <a:rPr lang="en-US" altLang="nl-NL"/>
              <a:pPr/>
              <a:t>14</a:t>
            </a:fld>
            <a:endParaRPr lang="en-US" altLang="nl-NL"/>
          </a:p>
        </p:txBody>
      </p:sp>
      <p:sp>
        <p:nvSpPr>
          <p:cNvPr id="552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FAFD00"/>
              </a:buClr>
            </a:pPr>
            <a:r>
              <a:rPr lang="en-US" altLang="nl-NL">
                <a:latin typeface="Arial" panose="020B0604020202020204" pitchFamily="34" charset="0"/>
              </a:rPr>
              <a:t>Positioning Strategies</a:t>
            </a:r>
          </a:p>
        </p:txBody>
      </p:sp>
      <p:sp>
        <p:nvSpPr>
          <p:cNvPr id="5529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nl-NL">
                <a:latin typeface="Arial" panose="020B0604020202020204" pitchFamily="34" charset="0"/>
              </a:rPr>
              <a:t>Positioning by specific product attributes</a:t>
            </a:r>
          </a:p>
          <a:p>
            <a:r>
              <a:rPr lang="en-US" altLang="nl-NL">
                <a:latin typeface="Arial" panose="020B0604020202020204" pitchFamily="34" charset="0"/>
              </a:rPr>
              <a:t>Positioning by benefits</a:t>
            </a:r>
          </a:p>
          <a:p>
            <a:r>
              <a:rPr lang="en-US" altLang="nl-NL">
                <a:latin typeface="Arial" panose="020B0604020202020204" pitchFamily="34" charset="0"/>
              </a:rPr>
              <a:t>Positioning for user category</a:t>
            </a:r>
          </a:p>
          <a:p>
            <a:r>
              <a:rPr lang="en-US" altLang="nl-NL">
                <a:latin typeface="Arial" panose="020B0604020202020204" pitchFamily="34" charset="0"/>
              </a:rPr>
              <a:t>Positioning for usage occasion</a:t>
            </a:r>
          </a:p>
          <a:p>
            <a:r>
              <a:rPr lang="en-US" altLang="nl-NL">
                <a:latin typeface="Arial" panose="020B0604020202020204" pitchFamily="34" charset="0"/>
              </a:rPr>
              <a:t>Positioning against another competitors</a:t>
            </a:r>
          </a:p>
          <a:p>
            <a:r>
              <a:rPr lang="en-US" altLang="nl-NL">
                <a:latin typeface="Arial" panose="020B0604020202020204" pitchFamily="34" charset="0"/>
              </a:rPr>
              <a:t>Positioning against another product class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89804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FD4AAF4-9882-46B1-A8AC-17A427D9FEC6}" type="slidenum">
              <a:rPr lang="en-US" altLang="nl-NL"/>
              <a:pPr/>
              <a:t>15</a:t>
            </a:fld>
            <a:endParaRPr lang="en-US" altLang="nl-NL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114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1204" tIns="39889" rIns="81204" bIns="39889"/>
          <a:lstStyle/>
          <a:p>
            <a:pPr marL="285750" indent="-285750">
              <a:lnSpc>
                <a:spcPct val="90000"/>
              </a:lnSpc>
              <a:buClr>
                <a:srgbClr val="FAFD00"/>
              </a:buClr>
            </a:pPr>
            <a:r>
              <a:rPr lang="en-US" altLang="nl-NL" u="sng">
                <a:latin typeface="Arial" panose="020B0604020202020204" pitchFamily="34" charset="0"/>
              </a:rPr>
              <a:t>Step 1.</a:t>
            </a:r>
            <a:r>
              <a:rPr lang="en-US" altLang="nl-NL">
                <a:solidFill>
                  <a:srgbClr val="FAFD00"/>
                </a:solidFill>
                <a:latin typeface="Arial" panose="020B0604020202020204" pitchFamily="34" charset="0"/>
              </a:rPr>
              <a:t>  </a:t>
            </a:r>
            <a:r>
              <a:rPr lang="en-US" altLang="nl-NL">
                <a:latin typeface="Arial" panose="020B0604020202020204" pitchFamily="34" charset="0"/>
              </a:rPr>
              <a:t>Identifying Possible Competitive Advantages: Competitive Differentiation. </a:t>
            </a:r>
          </a:p>
          <a:p>
            <a:pPr marL="285750" indent="-285750">
              <a:lnSpc>
                <a:spcPct val="90000"/>
              </a:lnSpc>
              <a:buClr>
                <a:srgbClr val="FAFD00"/>
              </a:buClr>
            </a:pPr>
            <a:r>
              <a:rPr lang="en-US" altLang="nl-NL" u="sng">
                <a:latin typeface="Arial" panose="020B0604020202020204" pitchFamily="34" charset="0"/>
              </a:rPr>
              <a:t>Step 2.</a:t>
            </a:r>
            <a:r>
              <a:rPr lang="en-US" altLang="nl-NL">
                <a:latin typeface="Arial" panose="020B0604020202020204" pitchFamily="34" charset="0"/>
              </a:rPr>
              <a:t>  Selecting the Right Competitive Advantage: Unique Selling Proposition (USP).</a:t>
            </a:r>
          </a:p>
          <a:p>
            <a:pPr marL="285750" indent="-285750">
              <a:lnSpc>
                <a:spcPct val="90000"/>
              </a:lnSpc>
              <a:buClr>
                <a:srgbClr val="FAFD00"/>
              </a:buClr>
            </a:pPr>
            <a:r>
              <a:rPr lang="en-US" altLang="nl-NL" u="sng">
                <a:latin typeface="Arial" panose="020B0604020202020204" pitchFamily="34" charset="0"/>
              </a:rPr>
              <a:t>Step 3.</a:t>
            </a:r>
            <a:r>
              <a:rPr lang="en-US" altLang="nl-NL">
                <a:latin typeface="Arial" panose="020B0604020202020204" pitchFamily="34" charset="0"/>
              </a:rPr>
              <a:t>  Communicating and Delivering the Chosen Position.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295400" y="381000"/>
            <a:ext cx="70802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nl-NL" sz="3600">
                <a:solidFill>
                  <a:schemeClr val="tx2"/>
                </a:solidFill>
              </a:rPr>
              <a:t>Steps to Choosing and Implementing </a:t>
            </a:r>
          </a:p>
          <a:p>
            <a:r>
              <a:rPr lang="en-US" altLang="nl-NL" sz="3600">
                <a:solidFill>
                  <a:schemeClr val="tx2"/>
                </a:solidFill>
              </a:rPr>
              <a:t>a Positioning Strategy</a:t>
            </a:r>
          </a:p>
        </p:txBody>
      </p:sp>
    </p:spTree>
  </p:cSld>
  <p:clrMapOvr>
    <a:masterClrMapping/>
  </p:clrMapOvr>
  <p:transition spd="slow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FEF0E3-F4BB-4806-9BD0-4F8FC3A043F1}" type="slidenum">
              <a:rPr lang="en-US" altLang="nl-NL"/>
              <a:pPr/>
              <a:t>16</a:t>
            </a:fld>
            <a:endParaRPr lang="en-US" altLang="nl-NL"/>
          </a:p>
        </p:txBody>
      </p:sp>
      <p:sp>
        <p:nvSpPr>
          <p:cNvPr id="6144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>
                <a:latin typeface="Arial" panose="020B0604020202020204" pitchFamily="34" charset="0"/>
              </a:rPr>
              <a:t>Product Differentiation</a:t>
            </a:r>
            <a:r>
              <a:rPr lang="en-US" altLang="nl-NL"/>
              <a:t> </a:t>
            </a:r>
          </a:p>
        </p:txBody>
      </p:sp>
      <p:sp>
        <p:nvSpPr>
          <p:cNvPr id="6144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nl-NL" sz="3600">
                <a:latin typeface="Arial" panose="020B0604020202020204" pitchFamily="34" charset="0"/>
              </a:rPr>
              <a:t>Physical attributes</a:t>
            </a:r>
          </a:p>
          <a:p>
            <a:r>
              <a:rPr lang="en-US" altLang="nl-NL" sz="3600">
                <a:latin typeface="Arial" panose="020B0604020202020204" pitchFamily="34" charset="0"/>
              </a:rPr>
              <a:t>Service differentiation</a:t>
            </a:r>
          </a:p>
          <a:p>
            <a:r>
              <a:rPr lang="en-US" altLang="nl-NL" sz="3600">
                <a:latin typeface="Arial" panose="020B0604020202020204" pitchFamily="34" charset="0"/>
              </a:rPr>
              <a:t>Personnel differentiation</a:t>
            </a:r>
          </a:p>
          <a:p>
            <a:r>
              <a:rPr lang="en-US" altLang="nl-NL" sz="3600">
                <a:latin typeface="Arial" panose="020B0604020202020204" pitchFamily="34" charset="0"/>
              </a:rPr>
              <a:t>Location</a:t>
            </a:r>
          </a:p>
          <a:p>
            <a:r>
              <a:rPr lang="en-US" altLang="nl-NL" sz="3600">
                <a:latin typeface="Arial" panose="020B0604020202020204" pitchFamily="34" charset="0"/>
              </a:rPr>
              <a:t>Image differentiation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D167AC-4900-4A5A-9887-F9D31455C23B}" type="slidenum">
              <a:rPr lang="en-US" altLang="nl-NL"/>
              <a:pPr/>
              <a:t>17</a:t>
            </a:fld>
            <a:endParaRPr lang="en-US" altLang="nl-NL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9829800" cy="906463"/>
          </a:xfrm>
        </p:spPr>
        <p:txBody>
          <a:bodyPr/>
          <a:lstStyle/>
          <a:p>
            <a:pPr algn="l"/>
            <a:r>
              <a:rPr lang="en-US" altLang="nl-NL">
                <a:latin typeface="Arial" panose="020B0604020202020204" pitchFamily="34" charset="0"/>
              </a:rPr>
              <a:t>Which differences to promote?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955088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nl-NL">
                <a:latin typeface="Arial" panose="020B0604020202020204" pitchFamily="34" charset="0"/>
              </a:rPr>
              <a:t>Important to customers</a:t>
            </a:r>
          </a:p>
          <a:p>
            <a:pPr>
              <a:lnSpc>
                <a:spcPct val="90000"/>
              </a:lnSpc>
            </a:pPr>
            <a:r>
              <a:rPr lang="en-US" altLang="nl-NL">
                <a:latin typeface="Arial" panose="020B0604020202020204" pitchFamily="34" charset="0"/>
              </a:rPr>
              <a:t>Distinctive</a:t>
            </a:r>
          </a:p>
          <a:p>
            <a:pPr>
              <a:lnSpc>
                <a:spcPct val="90000"/>
              </a:lnSpc>
            </a:pPr>
            <a:r>
              <a:rPr lang="en-US" altLang="nl-NL">
                <a:latin typeface="Arial" panose="020B0604020202020204" pitchFamily="34" charset="0"/>
              </a:rPr>
              <a:t>Superior </a:t>
            </a:r>
          </a:p>
          <a:p>
            <a:pPr>
              <a:lnSpc>
                <a:spcPct val="90000"/>
              </a:lnSpc>
            </a:pPr>
            <a:r>
              <a:rPr lang="en-US" altLang="nl-NL">
                <a:latin typeface="Arial" panose="020B0604020202020204" pitchFamily="34" charset="0"/>
              </a:rPr>
              <a:t>Communicable to customers</a:t>
            </a:r>
          </a:p>
          <a:p>
            <a:pPr>
              <a:lnSpc>
                <a:spcPct val="90000"/>
              </a:lnSpc>
            </a:pPr>
            <a:r>
              <a:rPr lang="en-US" altLang="nl-NL">
                <a:latin typeface="Arial" panose="020B0604020202020204" pitchFamily="34" charset="0"/>
              </a:rPr>
              <a:t>Preemptive</a:t>
            </a:r>
          </a:p>
          <a:p>
            <a:pPr>
              <a:lnSpc>
                <a:spcPct val="90000"/>
              </a:lnSpc>
            </a:pPr>
            <a:r>
              <a:rPr lang="en-US" altLang="nl-NL">
                <a:latin typeface="Arial" panose="020B0604020202020204" pitchFamily="34" charset="0"/>
              </a:rPr>
              <a:t>Affordable</a:t>
            </a:r>
          </a:p>
          <a:p>
            <a:pPr>
              <a:lnSpc>
                <a:spcPct val="90000"/>
              </a:lnSpc>
            </a:pPr>
            <a:r>
              <a:rPr lang="en-US" altLang="nl-NL">
                <a:latin typeface="Arial" panose="020B0604020202020204" pitchFamily="34" charset="0"/>
              </a:rPr>
              <a:t>Profitable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9F3CA4-D654-40CC-A89C-846BD678C4D5}" type="slidenum">
              <a:rPr lang="en-US" altLang="nl-NL"/>
              <a:pPr/>
              <a:t>18</a:t>
            </a:fld>
            <a:endParaRPr lang="en-US" altLang="nl-NL"/>
          </a:p>
        </p:txBody>
      </p:sp>
      <p:pic>
        <p:nvPicPr>
          <p:cNvPr id="24578" name="Picture 1026" descr="p2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6477000" cy="439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Text Box 1027"/>
          <p:cNvSpPr txBox="1">
            <a:spLocks noChangeArrowheads="1"/>
          </p:cNvSpPr>
          <p:nvPr/>
        </p:nvSpPr>
        <p:spPr bwMode="auto">
          <a:xfrm>
            <a:off x="6781800" y="1752600"/>
            <a:ext cx="2057400" cy="30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nl-NL" b="1">
                <a:latin typeface="Arial" panose="020B0604020202020204" pitchFamily="34" charset="0"/>
              </a:rPr>
              <a:t>Positioning map of service level versus price.</a:t>
            </a:r>
            <a:r>
              <a:rPr lang="en-US" altLang="nl-NL" sz="1800">
                <a:latin typeface="Arial" panose="020B0604020202020204" pitchFamily="34" charset="0"/>
              </a:rPr>
              <a:t> Source: Lovelock, </a:t>
            </a:r>
            <a:r>
              <a:rPr lang="en-US" altLang="nl-NL" sz="1800" i="1">
                <a:latin typeface="Arial" panose="020B0604020202020204" pitchFamily="34" charset="0"/>
              </a:rPr>
              <a:t>Services Marketing,</a:t>
            </a:r>
            <a:r>
              <a:rPr lang="en-US" altLang="nl-NL" sz="1800">
                <a:latin typeface="Arial" panose="020B0604020202020204" pitchFamily="34" charset="0"/>
              </a:rPr>
              <a:t> Prentice Hall</a:t>
            </a:r>
          </a:p>
        </p:txBody>
      </p:sp>
      <p:sp>
        <p:nvSpPr>
          <p:cNvPr id="24580" name="Rectangle 1028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r>
              <a:rPr lang="en-US" altLang="nl-NL" sz="4000">
                <a:latin typeface="Arial" panose="020B0604020202020204" pitchFamily="34" charset="0"/>
              </a:rPr>
              <a:t>Perceptual Map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83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35676E-01CE-4BE4-BE1A-669FBE152442}" type="slidenum">
              <a:rPr lang="en-US" altLang="nl-NL"/>
              <a:pPr/>
              <a:t>19</a:t>
            </a:fld>
            <a:endParaRPr lang="en-US" altLang="nl-NL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altLang="nl-NL" sz="4000">
                <a:latin typeface="Arial" panose="020B0604020202020204" pitchFamily="34" charset="0"/>
              </a:rPr>
              <a:t>Perceptual Map</a:t>
            </a:r>
          </a:p>
        </p:txBody>
      </p:sp>
      <p:grpSp>
        <p:nvGrpSpPr>
          <p:cNvPr id="62467" name="Group 3"/>
          <p:cNvGrpSpPr>
            <a:grpSpLocks/>
          </p:cNvGrpSpPr>
          <p:nvPr/>
        </p:nvGrpSpPr>
        <p:grpSpPr bwMode="auto">
          <a:xfrm>
            <a:off x="304800" y="838200"/>
            <a:ext cx="8839200" cy="5308600"/>
            <a:chOff x="96" y="928"/>
            <a:chExt cx="5568" cy="3344"/>
          </a:xfrm>
        </p:grpSpPr>
        <p:grpSp>
          <p:nvGrpSpPr>
            <p:cNvPr id="62468" name="Group 4"/>
            <p:cNvGrpSpPr>
              <a:grpSpLocks/>
            </p:cNvGrpSpPr>
            <p:nvPr/>
          </p:nvGrpSpPr>
          <p:grpSpPr bwMode="auto">
            <a:xfrm>
              <a:off x="96" y="928"/>
              <a:ext cx="5568" cy="3328"/>
              <a:chOff x="96" y="928"/>
              <a:chExt cx="5568" cy="3328"/>
            </a:xfrm>
          </p:grpSpPr>
          <p:sp>
            <p:nvSpPr>
              <p:cNvPr id="62469" name="Rectangle 5"/>
              <p:cNvSpPr>
                <a:spLocks noChangeArrowheads="1"/>
              </p:cNvSpPr>
              <p:nvPr/>
            </p:nvSpPr>
            <p:spPr bwMode="auto">
              <a:xfrm>
                <a:off x="3024" y="2880"/>
                <a:ext cx="26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eaLnBrk="0" hangingPunct="0"/>
                <a:r>
                  <a:rPr lang="en-US" altLang="nl-NL" sz="18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anose="020B0604020202020204" pitchFamily="34" charset="0"/>
                  </a:rPr>
                  <a:t>0.2    0.4    0.6   0.8   1.0   1.2   1.4   1.6    </a:t>
                </a:r>
              </a:p>
            </p:txBody>
          </p:sp>
          <p:grpSp>
            <p:nvGrpSpPr>
              <p:cNvPr id="62470" name="Group 6"/>
              <p:cNvGrpSpPr>
                <a:grpSpLocks/>
              </p:cNvGrpSpPr>
              <p:nvPr/>
            </p:nvGrpSpPr>
            <p:grpSpPr bwMode="auto">
              <a:xfrm>
                <a:off x="96" y="928"/>
                <a:ext cx="5408" cy="3328"/>
                <a:chOff x="96" y="928"/>
                <a:chExt cx="5408" cy="3328"/>
              </a:xfrm>
            </p:grpSpPr>
            <p:grpSp>
              <p:nvGrpSpPr>
                <p:cNvPr id="62471" name="Group 7"/>
                <p:cNvGrpSpPr>
                  <a:grpSpLocks/>
                </p:cNvGrpSpPr>
                <p:nvPr/>
              </p:nvGrpSpPr>
              <p:grpSpPr bwMode="auto">
                <a:xfrm>
                  <a:off x="96" y="928"/>
                  <a:ext cx="5408" cy="3328"/>
                  <a:chOff x="96" y="928"/>
                  <a:chExt cx="5408" cy="3328"/>
                </a:xfrm>
              </p:grpSpPr>
              <p:grpSp>
                <p:nvGrpSpPr>
                  <p:cNvPr id="62472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256" y="928"/>
                    <a:ext cx="5248" cy="3328"/>
                    <a:chOff x="256" y="928"/>
                    <a:chExt cx="5248" cy="3328"/>
                  </a:xfrm>
                </p:grpSpPr>
                <p:sp>
                  <p:nvSpPr>
                    <p:cNvPr id="62473" name="Line 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56" y="2784"/>
                      <a:ext cx="5248" cy="0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74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928"/>
                      <a:ext cx="0" cy="3328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75" name="Line 1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44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76" name="Line 1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8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77" name="Line 1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76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78" name="Line 1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248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79" name="Line 1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36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80" name="Line 1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872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81" name="Line 1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82" name="Line 1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12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83" name="Line 1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472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84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184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85" name="Line 2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848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86" name="Line 2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512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87" name="Line 2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24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88" name="Line 2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88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89" name="Line 2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552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90" name="Line 2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216" y="2672"/>
                      <a:ext cx="0" cy="176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91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68" y="2448"/>
                      <a:ext cx="176" cy="0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92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92" y="4128"/>
                      <a:ext cx="176" cy="0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93" name="Line 2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92" y="3792"/>
                      <a:ext cx="176" cy="0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94" name="Line 3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68" y="3456"/>
                      <a:ext cx="176" cy="0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95" name="Line 3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68" y="3120"/>
                      <a:ext cx="176" cy="0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96" name="Line 3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68" y="1104"/>
                      <a:ext cx="176" cy="0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97" name="Line 3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68" y="1440"/>
                      <a:ext cx="176" cy="0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98" name="Line 3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68" y="1776"/>
                      <a:ext cx="176" cy="0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  <p:sp>
                  <p:nvSpPr>
                    <p:cNvPr id="62499" name="Line 3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768" y="2112"/>
                      <a:ext cx="176" cy="0"/>
                    </a:xfrm>
                    <a:prstGeom prst="line">
                      <a:avLst/>
                    </a:prstGeom>
                    <a:noFill/>
                    <a:ln w="508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nl-NL"/>
                    </a:p>
                  </p:txBody>
                </p:sp>
              </p:grpSp>
              <p:sp>
                <p:nvSpPr>
                  <p:cNvPr id="62500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96" y="2880"/>
                    <a:ext cx="2544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488" tIns="44450" rIns="90488" bIns="44450" anchor="ctr"/>
                  <a:lstStyle/>
                  <a:p>
                    <a:pPr algn="ctr" eaLnBrk="0" hangingPunct="0"/>
                    <a:r>
                      <a:rPr lang="en-US" altLang="nl-NL" sz="1800" b="1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-1.6  -1.4  -1.2  -1.0  -0.8   -0.6  -0.4  -0.2  </a:t>
                    </a:r>
                  </a:p>
                </p:txBody>
              </p:sp>
            </p:grpSp>
            <p:sp>
              <p:nvSpPr>
                <p:cNvPr id="62501" name="Rectangle 37"/>
                <p:cNvSpPr>
                  <a:spLocks noChangeArrowheads="1"/>
                </p:cNvSpPr>
                <p:nvPr/>
              </p:nvSpPr>
              <p:spPr bwMode="auto">
                <a:xfrm>
                  <a:off x="3024" y="960"/>
                  <a:ext cx="240" cy="153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/>
                <a:lstStyle/>
                <a:p>
                  <a:pPr algn="ctr" eaLnBrk="0" hangingPunct="0"/>
                  <a:r>
                    <a:rPr lang="en-US" altLang="nl-NL" sz="1800" b="1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panose="020B0604020202020204" pitchFamily="34" charset="0"/>
                    </a:rPr>
                    <a:t>1.0</a:t>
                  </a:r>
                </a:p>
                <a:p>
                  <a:pPr algn="ctr" eaLnBrk="0" hangingPunct="0"/>
                  <a:endParaRPr lang="en-US" altLang="nl-NL" sz="18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anose="020B0604020202020204" pitchFamily="34" charset="0"/>
                  </a:endParaRPr>
                </a:p>
                <a:p>
                  <a:pPr algn="ctr" eaLnBrk="0" hangingPunct="0"/>
                  <a:r>
                    <a:rPr lang="en-US" altLang="nl-NL" sz="1800" b="1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panose="020B0604020202020204" pitchFamily="34" charset="0"/>
                    </a:rPr>
                    <a:t>0.8</a:t>
                  </a:r>
                </a:p>
                <a:p>
                  <a:pPr algn="ctr" eaLnBrk="0" hangingPunct="0"/>
                  <a:endParaRPr lang="en-US" altLang="nl-NL" sz="18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anose="020B0604020202020204" pitchFamily="34" charset="0"/>
                  </a:endParaRPr>
                </a:p>
                <a:p>
                  <a:pPr algn="ctr" eaLnBrk="0" hangingPunct="0"/>
                  <a:r>
                    <a:rPr lang="en-US" altLang="nl-NL" sz="1800" b="1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panose="020B0604020202020204" pitchFamily="34" charset="0"/>
                    </a:rPr>
                    <a:t>0.6</a:t>
                  </a:r>
                </a:p>
                <a:p>
                  <a:pPr algn="ctr" eaLnBrk="0" hangingPunct="0"/>
                  <a:endParaRPr lang="en-US" altLang="nl-NL" sz="18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anose="020B0604020202020204" pitchFamily="34" charset="0"/>
                  </a:endParaRPr>
                </a:p>
                <a:p>
                  <a:pPr algn="ctr" eaLnBrk="0" hangingPunct="0"/>
                  <a:r>
                    <a:rPr lang="en-US" altLang="nl-NL" sz="1800" b="1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panose="020B0604020202020204" pitchFamily="34" charset="0"/>
                    </a:rPr>
                    <a:t>0.4</a:t>
                  </a:r>
                </a:p>
                <a:p>
                  <a:pPr algn="ctr" eaLnBrk="0" hangingPunct="0"/>
                  <a:endParaRPr lang="en-US" altLang="nl-NL" sz="18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anose="020B0604020202020204" pitchFamily="34" charset="0"/>
                  </a:endParaRPr>
                </a:p>
                <a:p>
                  <a:pPr algn="ctr" eaLnBrk="0" hangingPunct="0"/>
                  <a:r>
                    <a:rPr lang="en-US" altLang="nl-NL" sz="1800" b="1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panose="020B0604020202020204" pitchFamily="34" charset="0"/>
                    </a:rPr>
                    <a:t>0.2</a:t>
                  </a:r>
                </a:p>
              </p:txBody>
            </p:sp>
          </p:grpSp>
        </p:grpSp>
        <p:sp>
          <p:nvSpPr>
            <p:cNvPr id="62502" name="Rectangle 38"/>
            <p:cNvSpPr>
              <a:spLocks noChangeArrowheads="1"/>
            </p:cNvSpPr>
            <p:nvPr/>
          </p:nvSpPr>
          <p:spPr bwMode="auto">
            <a:xfrm>
              <a:off x="2496" y="3024"/>
              <a:ext cx="240" cy="1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/>
            <a:lstStyle/>
            <a:p>
              <a:pPr algn="ctr" eaLnBrk="0" hangingPunct="0"/>
              <a:r>
                <a:rPr lang="en-US" altLang="nl-NL" sz="18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-0.2</a:t>
              </a:r>
            </a:p>
            <a:p>
              <a:pPr algn="ctr" eaLnBrk="0" hangingPunct="0"/>
              <a:endParaRPr lang="en-US" altLang="nl-NL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en-US" altLang="nl-NL" sz="18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-0.4</a:t>
              </a:r>
            </a:p>
            <a:p>
              <a:pPr algn="ctr" eaLnBrk="0" hangingPunct="0"/>
              <a:endParaRPr lang="en-US" altLang="nl-NL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en-US" altLang="nl-NL" sz="18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-0.6</a:t>
              </a:r>
            </a:p>
            <a:p>
              <a:pPr algn="ctr" eaLnBrk="0" hangingPunct="0"/>
              <a:endParaRPr lang="en-US" altLang="nl-NL" sz="1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en-US" altLang="nl-NL" sz="18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-0.8</a:t>
              </a:r>
            </a:p>
          </p:txBody>
        </p:sp>
      </p:grpSp>
      <p:grpSp>
        <p:nvGrpSpPr>
          <p:cNvPr id="62503" name="Group 39"/>
          <p:cNvGrpSpPr>
            <a:grpSpLocks/>
          </p:cNvGrpSpPr>
          <p:nvPr/>
        </p:nvGrpSpPr>
        <p:grpSpPr bwMode="auto">
          <a:xfrm>
            <a:off x="685800" y="2590800"/>
            <a:ext cx="8458200" cy="3117850"/>
            <a:chOff x="384" y="2016"/>
            <a:chExt cx="5328" cy="1964"/>
          </a:xfrm>
        </p:grpSpPr>
        <p:grpSp>
          <p:nvGrpSpPr>
            <p:cNvPr id="62504" name="Group 40"/>
            <p:cNvGrpSpPr>
              <a:grpSpLocks/>
            </p:cNvGrpSpPr>
            <p:nvPr/>
          </p:nvGrpSpPr>
          <p:grpSpPr bwMode="auto">
            <a:xfrm>
              <a:off x="672" y="2016"/>
              <a:ext cx="5040" cy="1964"/>
              <a:chOff x="672" y="2016"/>
              <a:chExt cx="5040" cy="1964"/>
            </a:xfrm>
          </p:grpSpPr>
          <p:sp>
            <p:nvSpPr>
              <p:cNvPr id="62505" name="Oval 41"/>
              <p:cNvSpPr>
                <a:spLocks noChangeArrowheads="1"/>
              </p:cNvSpPr>
              <p:nvPr/>
            </p:nvSpPr>
            <p:spPr bwMode="auto">
              <a:xfrm>
                <a:off x="1972" y="2020"/>
                <a:ext cx="136" cy="136"/>
              </a:xfrm>
              <a:prstGeom prst="ellipse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  <p:grpSp>
            <p:nvGrpSpPr>
              <p:cNvPr id="62506" name="Group 42"/>
              <p:cNvGrpSpPr>
                <a:grpSpLocks/>
              </p:cNvGrpSpPr>
              <p:nvPr/>
            </p:nvGrpSpPr>
            <p:grpSpPr bwMode="auto">
              <a:xfrm>
                <a:off x="672" y="2016"/>
                <a:ext cx="5040" cy="1964"/>
                <a:chOff x="672" y="2016"/>
                <a:chExt cx="5040" cy="1964"/>
              </a:xfrm>
            </p:grpSpPr>
            <p:grpSp>
              <p:nvGrpSpPr>
                <p:cNvPr id="62507" name="Group 43"/>
                <p:cNvGrpSpPr>
                  <a:grpSpLocks/>
                </p:cNvGrpSpPr>
                <p:nvPr/>
              </p:nvGrpSpPr>
              <p:grpSpPr bwMode="auto">
                <a:xfrm>
                  <a:off x="672" y="3028"/>
                  <a:ext cx="816" cy="476"/>
                  <a:chOff x="672" y="3028"/>
                  <a:chExt cx="816" cy="476"/>
                </a:xfrm>
              </p:grpSpPr>
              <p:sp>
                <p:nvSpPr>
                  <p:cNvPr id="62508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672" y="3216"/>
                    <a:ext cx="81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488" tIns="44450" rIns="90488" bIns="44450" anchor="ctr"/>
                  <a:lstStyle/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Magic</a:t>
                    </a:r>
                  </a:p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Mountain</a:t>
                    </a:r>
                  </a:p>
                </p:txBody>
              </p:sp>
              <p:sp>
                <p:nvSpPr>
                  <p:cNvPr id="62509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964" y="3028"/>
                    <a:ext cx="136" cy="136"/>
                  </a:xfrm>
                  <a:prstGeom prst="ellipse">
                    <a:avLst/>
                  </a:prstGeom>
                  <a:solidFill>
                    <a:srgbClr val="00FF00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nl-NL"/>
                  </a:p>
                </p:txBody>
              </p:sp>
            </p:grpSp>
            <p:grpSp>
              <p:nvGrpSpPr>
                <p:cNvPr id="62510" name="Group 46"/>
                <p:cNvGrpSpPr>
                  <a:grpSpLocks/>
                </p:cNvGrpSpPr>
                <p:nvPr/>
              </p:nvGrpSpPr>
              <p:grpSpPr bwMode="auto">
                <a:xfrm>
                  <a:off x="3172" y="2304"/>
                  <a:ext cx="956" cy="380"/>
                  <a:chOff x="3172" y="2304"/>
                  <a:chExt cx="956" cy="380"/>
                </a:xfrm>
              </p:grpSpPr>
              <p:sp>
                <p:nvSpPr>
                  <p:cNvPr id="62511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2304"/>
                    <a:ext cx="86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488" tIns="44450" rIns="90488" bIns="44450" anchor="ctr"/>
                  <a:lstStyle/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Japanese</a:t>
                    </a:r>
                  </a:p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Deer Park</a:t>
                    </a:r>
                  </a:p>
                </p:txBody>
              </p:sp>
              <p:sp>
                <p:nvSpPr>
                  <p:cNvPr id="62512" name="Oval 48"/>
                  <p:cNvSpPr>
                    <a:spLocks noChangeArrowheads="1"/>
                  </p:cNvSpPr>
                  <p:nvPr/>
                </p:nvSpPr>
                <p:spPr bwMode="auto">
                  <a:xfrm>
                    <a:off x="3172" y="2548"/>
                    <a:ext cx="136" cy="136"/>
                  </a:xfrm>
                  <a:prstGeom prst="ellipse">
                    <a:avLst/>
                  </a:prstGeom>
                  <a:solidFill>
                    <a:srgbClr val="00FF00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nl-NL"/>
                  </a:p>
                </p:txBody>
              </p:sp>
            </p:grpSp>
            <p:grpSp>
              <p:nvGrpSpPr>
                <p:cNvPr id="62513" name="Group 49"/>
                <p:cNvGrpSpPr>
                  <a:grpSpLocks/>
                </p:cNvGrpSpPr>
                <p:nvPr/>
              </p:nvGrpSpPr>
              <p:grpSpPr bwMode="auto">
                <a:xfrm>
                  <a:off x="3460" y="3648"/>
                  <a:ext cx="1004" cy="332"/>
                  <a:chOff x="3460" y="3648"/>
                  <a:chExt cx="1004" cy="332"/>
                </a:xfrm>
              </p:grpSpPr>
              <p:sp>
                <p:nvSpPr>
                  <p:cNvPr id="62514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3460" y="3844"/>
                    <a:ext cx="136" cy="136"/>
                  </a:xfrm>
                  <a:prstGeom prst="ellipse">
                    <a:avLst/>
                  </a:prstGeom>
                  <a:solidFill>
                    <a:srgbClr val="00FF00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nl-NL"/>
                  </a:p>
                </p:txBody>
              </p:sp>
              <p:sp>
                <p:nvSpPr>
                  <p:cNvPr id="62515" name="Rectangle 51"/>
                  <p:cNvSpPr>
                    <a:spLocks noChangeArrowheads="1"/>
                  </p:cNvSpPr>
                  <p:nvPr/>
                </p:nvSpPr>
                <p:spPr bwMode="auto">
                  <a:xfrm>
                    <a:off x="3600" y="3648"/>
                    <a:ext cx="86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488" tIns="44450" rIns="90488" bIns="44450" anchor="ctr"/>
                  <a:lstStyle/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Busch</a:t>
                    </a:r>
                  </a:p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Gardens</a:t>
                    </a:r>
                  </a:p>
                </p:txBody>
              </p:sp>
            </p:grpSp>
            <p:sp>
              <p:nvSpPr>
                <p:cNvPr id="62516" name="Rectangle 52"/>
                <p:cNvSpPr>
                  <a:spLocks noChangeArrowheads="1"/>
                </p:cNvSpPr>
                <p:nvPr/>
              </p:nvSpPr>
              <p:spPr bwMode="auto">
                <a:xfrm>
                  <a:off x="2064" y="2160"/>
                  <a:ext cx="672" cy="4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 anchor="ctr"/>
                <a:lstStyle/>
                <a:p>
                  <a:pPr algn="ctr" eaLnBrk="0" hangingPunct="0">
                    <a:lnSpc>
                      <a:spcPct val="75000"/>
                    </a:lnSpc>
                  </a:pPr>
                  <a:r>
                    <a:rPr lang="en-US" altLang="nl-NL" sz="2200" b="1">
                      <a:solidFill>
                        <a:srgbClr val="FAFD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panose="020B0604020202020204" pitchFamily="34" charset="0"/>
                    </a:rPr>
                    <a:t>Knott’s</a:t>
                  </a:r>
                </a:p>
                <a:p>
                  <a:pPr algn="ctr" eaLnBrk="0" hangingPunct="0">
                    <a:lnSpc>
                      <a:spcPct val="75000"/>
                    </a:lnSpc>
                  </a:pPr>
                  <a:r>
                    <a:rPr lang="en-US" altLang="nl-NL" sz="2200" b="1">
                      <a:solidFill>
                        <a:srgbClr val="FAFD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panose="020B0604020202020204" pitchFamily="34" charset="0"/>
                    </a:rPr>
                    <a:t>Berry</a:t>
                  </a:r>
                </a:p>
                <a:p>
                  <a:pPr algn="ctr" eaLnBrk="0" hangingPunct="0">
                    <a:lnSpc>
                      <a:spcPct val="75000"/>
                    </a:lnSpc>
                  </a:pPr>
                  <a:r>
                    <a:rPr lang="en-US" altLang="nl-NL" sz="2200" b="1">
                      <a:solidFill>
                        <a:srgbClr val="FAFD00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panose="020B0604020202020204" pitchFamily="34" charset="0"/>
                    </a:rPr>
                    <a:t>Farm</a:t>
                  </a:r>
                </a:p>
              </p:txBody>
            </p:sp>
            <p:grpSp>
              <p:nvGrpSpPr>
                <p:cNvPr id="62517" name="Group 53"/>
                <p:cNvGrpSpPr>
                  <a:grpSpLocks/>
                </p:cNvGrpSpPr>
                <p:nvPr/>
              </p:nvGrpSpPr>
              <p:grpSpPr bwMode="auto">
                <a:xfrm>
                  <a:off x="4944" y="3076"/>
                  <a:ext cx="768" cy="668"/>
                  <a:chOff x="4944" y="3076"/>
                  <a:chExt cx="768" cy="668"/>
                </a:xfrm>
              </p:grpSpPr>
              <p:sp>
                <p:nvSpPr>
                  <p:cNvPr id="62518" name="Oval 54"/>
                  <p:cNvSpPr>
                    <a:spLocks noChangeArrowheads="1"/>
                  </p:cNvSpPr>
                  <p:nvPr/>
                </p:nvSpPr>
                <p:spPr bwMode="auto">
                  <a:xfrm>
                    <a:off x="5284" y="3076"/>
                    <a:ext cx="136" cy="136"/>
                  </a:xfrm>
                  <a:prstGeom prst="ellipse">
                    <a:avLst/>
                  </a:prstGeom>
                  <a:solidFill>
                    <a:srgbClr val="00FF00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nl-NL"/>
                  </a:p>
                </p:txBody>
              </p:sp>
              <p:sp>
                <p:nvSpPr>
                  <p:cNvPr id="62519" name="Rectangle 55"/>
                  <p:cNvSpPr>
                    <a:spLocks noChangeArrowheads="1"/>
                  </p:cNvSpPr>
                  <p:nvPr/>
                </p:nvSpPr>
                <p:spPr bwMode="auto">
                  <a:xfrm>
                    <a:off x="4944" y="3264"/>
                    <a:ext cx="768" cy="48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488" tIns="44450" rIns="90488" bIns="44450" anchor="ctr"/>
                  <a:lstStyle/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Lion</a:t>
                    </a:r>
                  </a:p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Country</a:t>
                    </a:r>
                  </a:p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Safari</a:t>
                    </a:r>
                  </a:p>
                </p:txBody>
              </p:sp>
            </p:grpSp>
            <p:grpSp>
              <p:nvGrpSpPr>
                <p:cNvPr id="62520" name="Group 56"/>
                <p:cNvGrpSpPr>
                  <a:grpSpLocks/>
                </p:cNvGrpSpPr>
                <p:nvPr/>
              </p:nvGrpSpPr>
              <p:grpSpPr bwMode="auto">
                <a:xfrm>
                  <a:off x="4372" y="2016"/>
                  <a:ext cx="956" cy="432"/>
                  <a:chOff x="4372" y="2016"/>
                  <a:chExt cx="956" cy="432"/>
                </a:xfrm>
              </p:grpSpPr>
              <p:sp>
                <p:nvSpPr>
                  <p:cNvPr id="62521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4372" y="2212"/>
                    <a:ext cx="136" cy="136"/>
                  </a:xfrm>
                  <a:prstGeom prst="ellipse">
                    <a:avLst/>
                  </a:prstGeom>
                  <a:solidFill>
                    <a:srgbClr val="00FF00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nl-NL"/>
                  </a:p>
                </p:txBody>
              </p:sp>
              <p:sp>
                <p:nvSpPr>
                  <p:cNvPr id="62522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4416" y="2016"/>
                    <a:ext cx="912" cy="43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488" tIns="44450" rIns="90488" bIns="44450" anchor="ctr"/>
                  <a:lstStyle/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Marineland</a:t>
                    </a:r>
                  </a:p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of the</a:t>
                    </a:r>
                  </a:p>
                  <a:p>
                    <a:pPr algn="ctr" eaLnBrk="0" hangingPunct="0">
                      <a:lnSpc>
                        <a:spcPct val="75000"/>
                      </a:lnSpc>
                    </a:pPr>
                    <a:r>
                      <a:rPr lang="en-US" altLang="nl-NL" sz="2200" b="1">
                        <a:solidFill>
                          <a:srgbClr val="FAFD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rPr>
                      <a:t>Pacific</a:t>
                    </a:r>
                  </a:p>
                </p:txBody>
              </p:sp>
            </p:grpSp>
          </p:grpSp>
        </p:grpSp>
        <p:grpSp>
          <p:nvGrpSpPr>
            <p:cNvPr id="62523" name="Group 59"/>
            <p:cNvGrpSpPr>
              <a:grpSpLocks/>
            </p:cNvGrpSpPr>
            <p:nvPr/>
          </p:nvGrpSpPr>
          <p:grpSpPr bwMode="auto">
            <a:xfrm>
              <a:off x="384" y="2448"/>
              <a:ext cx="912" cy="332"/>
              <a:chOff x="384" y="2448"/>
              <a:chExt cx="912" cy="332"/>
            </a:xfrm>
          </p:grpSpPr>
          <p:sp>
            <p:nvSpPr>
              <p:cNvPr id="62524" name="Rectangle 60"/>
              <p:cNvSpPr>
                <a:spLocks noChangeArrowheads="1"/>
              </p:cNvSpPr>
              <p:nvPr/>
            </p:nvSpPr>
            <p:spPr bwMode="auto">
              <a:xfrm>
                <a:off x="384" y="2448"/>
                <a:ext cx="91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 anchor="ctr"/>
              <a:lstStyle/>
              <a:p>
                <a:pPr algn="ctr" eaLnBrk="0" hangingPunct="0"/>
                <a:r>
                  <a:rPr lang="en-US" altLang="nl-NL" sz="2200" b="1">
                    <a:solidFill>
                      <a:srgbClr val="FAFD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anose="020B0604020202020204" pitchFamily="34" charset="0"/>
                  </a:rPr>
                  <a:t>Disneyland</a:t>
                </a:r>
              </a:p>
            </p:txBody>
          </p:sp>
          <p:sp>
            <p:nvSpPr>
              <p:cNvPr id="62525" name="Oval 61"/>
              <p:cNvSpPr>
                <a:spLocks noChangeArrowheads="1"/>
              </p:cNvSpPr>
              <p:nvPr/>
            </p:nvSpPr>
            <p:spPr bwMode="auto">
              <a:xfrm>
                <a:off x="820" y="2644"/>
                <a:ext cx="136" cy="136"/>
              </a:xfrm>
              <a:prstGeom prst="ellipse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l-NL"/>
              </a:p>
            </p:txBody>
          </p:sp>
        </p:grpSp>
      </p:grpSp>
      <p:grpSp>
        <p:nvGrpSpPr>
          <p:cNvPr id="62526" name="Group 62"/>
          <p:cNvGrpSpPr>
            <a:grpSpLocks/>
          </p:cNvGrpSpPr>
          <p:nvPr/>
        </p:nvGrpSpPr>
        <p:grpSpPr bwMode="auto">
          <a:xfrm>
            <a:off x="1371600" y="914400"/>
            <a:ext cx="7010400" cy="5257800"/>
            <a:chOff x="672" y="960"/>
            <a:chExt cx="4416" cy="3312"/>
          </a:xfrm>
        </p:grpSpPr>
        <p:sp>
          <p:nvSpPr>
            <p:cNvPr id="62527" name="Rectangle 63"/>
            <p:cNvSpPr>
              <a:spLocks noChangeArrowheads="1"/>
            </p:cNvSpPr>
            <p:nvPr/>
          </p:nvSpPr>
          <p:spPr bwMode="auto">
            <a:xfrm>
              <a:off x="3552" y="4080"/>
              <a:ext cx="105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eaLnBrk="0" hangingPunct="0"/>
              <a:r>
                <a:rPr lang="en-US" altLang="nl-NL" sz="2200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Economical</a:t>
              </a:r>
              <a:endParaRPr lang="en-US" altLang="nl-NL" sz="2200" b="1">
                <a:solidFill>
                  <a:srgbClr val="00FF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62528" name="Rectangle 64"/>
            <p:cNvSpPr>
              <a:spLocks noChangeArrowheads="1"/>
            </p:cNvSpPr>
            <p:nvPr/>
          </p:nvSpPr>
          <p:spPr bwMode="auto">
            <a:xfrm>
              <a:off x="672" y="2112"/>
              <a:ext cx="81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 eaLnBrk="0" hangingPunct="0"/>
              <a:r>
                <a:rPr lang="en-US" altLang="nl-NL" sz="2200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Fun rides</a:t>
              </a:r>
            </a:p>
          </p:txBody>
        </p:sp>
        <p:sp>
          <p:nvSpPr>
            <p:cNvPr id="62529" name="Rectangle 65"/>
            <p:cNvSpPr>
              <a:spLocks noChangeArrowheads="1"/>
            </p:cNvSpPr>
            <p:nvPr/>
          </p:nvSpPr>
          <p:spPr bwMode="auto">
            <a:xfrm>
              <a:off x="864" y="1920"/>
              <a:ext cx="72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 eaLnBrk="0" hangingPunct="0"/>
              <a:r>
                <a:rPr lang="en-US" altLang="nl-NL" sz="2200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Exercise</a:t>
              </a:r>
            </a:p>
          </p:txBody>
        </p:sp>
        <p:sp>
          <p:nvSpPr>
            <p:cNvPr id="62530" name="Rectangle 66"/>
            <p:cNvSpPr>
              <a:spLocks noChangeArrowheads="1"/>
            </p:cNvSpPr>
            <p:nvPr/>
          </p:nvSpPr>
          <p:spPr bwMode="auto">
            <a:xfrm>
              <a:off x="1152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 eaLnBrk="0" hangingPunct="0"/>
              <a:r>
                <a:rPr lang="en-US" altLang="nl-NL" sz="2200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Fantasy</a:t>
              </a:r>
            </a:p>
          </p:txBody>
        </p:sp>
        <p:sp>
          <p:nvSpPr>
            <p:cNvPr id="62531" name="Rectangle 67"/>
            <p:cNvSpPr>
              <a:spLocks noChangeArrowheads="1"/>
            </p:cNvSpPr>
            <p:nvPr/>
          </p:nvSpPr>
          <p:spPr bwMode="auto">
            <a:xfrm>
              <a:off x="1200" y="139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 eaLnBrk="0" hangingPunct="0"/>
              <a:r>
                <a:rPr lang="en-US" altLang="nl-NL" sz="2200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Good food</a:t>
              </a:r>
            </a:p>
          </p:txBody>
        </p:sp>
        <p:sp>
          <p:nvSpPr>
            <p:cNvPr id="62532" name="Rectangle 68"/>
            <p:cNvSpPr>
              <a:spLocks noChangeArrowheads="1"/>
            </p:cNvSpPr>
            <p:nvPr/>
          </p:nvSpPr>
          <p:spPr bwMode="auto">
            <a:xfrm>
              <a:off x="1104" y="115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 eaLnBrk="0" hangingPunct="0"/>
              <a:r>
                <a:rPr lang="en-US" altLang="nl-NL" sz="2200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Easy to reach</a:t>
              </a:r>
            </a:p>
          </p:txBody>
        </p:sp>
        <p:sp>
          <p:nvSpPr>
            <p:cNvPr id="62533" name="Rectangle 69"/>
            <p:cNvSpPr>
              <a:spLocks noChangeArrowheads="1"/>
            </p:cNvSpPr>
            <p:nvPr/>
          </p:nvSpPr>
          <p:spPr bwMode="auto">
            <a:xfrm>
              <a:off x="4032" y="1584"/>
              <a:ext cx="1056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 eaLnBrk="0" hangingPunct="0">
                <a:lnSpc>
                  <a:spcPct val="75000"/>
                </a:lnSpc>
              </a:pPr>
              <a:r>
                <a:rPr lang="en-US" altLang="nl-NL" sz="2200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Educational,</a:t>
              </a:r>
            </a:p>
            <a:p>
              <a:pPr algn="ctr" eaLnBrk="0" hangingPunct="0">
                <a:lnSpc>
                  <a:spcPct val="75000"/>
                </a:lnSpc>
              </a:pPr>
              <a:r>
                <a:rPr lang="en-US" altLang="nl-NL" sz="2200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animals</a:t>
              </a:r>
            </a:p>
          </p:txBody>
        </p:sp>
        <p:sp>
          <p:nvSpPr>
            <p:cNvPr id="62534" name="Rectangle 70"/>
            <p:cNvSpPr>
              <a:spLocks noChangeArrowheads="1"/>
            </p:cNvSpPr>
            <p:nvPr/>
          </p:nvSpPr>
          <p:spPr bwMode="auto">
            <a:xfrm>
              <a:off x="3648" y="1152"/>
              <a:ext cx="105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eaLnBrk="0" hangingPunct="0"/>
              <a:r>
                <a:rPr lang="en-US" altLang="nl-NL" sz="2200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Little waiting</a:t>
              </a:r>
            </a:p>
          </p:txBody>
        </p:sp>
        <p:sp>
          <p:nvSpPr>
            <p:cNvPr id="62535" name="Rectangle 71"/>
            <p:cNvSpPr>
              <a:spLocks noChangeArrowheads="1"/>
            </p:cNvSpPr>
            <p:nvPr/>
          </p:nvSpPr>
          <p:spPr bwMode="auto">
            <a:xfrm>
              <a:off x="1536" y="960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 eaLnBrk="0" hangingPunct="0"/>
              <a:r>
                <a:rPr lang="en-US" altLang="nl-NL" sz="2200" b="1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</a:rPr>
                <a:t>Live shows</a:t>
              </a:r>
            </a:p>
          </p:txBody>
        </p:sp>
      </p:grpSp>
      <p:grpSp>
        <p:nvGrpSpPr>
          <p:cNvPr id="62536" name="Group 72"/>
          <p:cNvGrpSpPr>
            <a:grpSpLocks/>
          </p:cNvGrpSpPr>
          <p:nvPr/>
        </p:nvGrpSpPr>
        <p:grpSpPr bwMode="auto">
          <a:xfrm>
            <a:off x="2590800" y="1143000"/>
            <a:ext cx="4191000" cy="4972050"/>
            <a:chOff x="1472" y="1124"/>
            <a:chExt cx="2640" cy="3132"/>
          </a:xfrm>
        </p:grpSpPr>
        <p:sp>
          <p:nvSpPr>
            <p:cNvPr id="62537" name="Line 73"/>
            <p:cNvSpPr>
              <a:spLocks noChangeShapeType="1"/>
            </p:cNvSpPr>
            <p:nvPr/>
          </p:nvSpPr>
          <p:spPr bwMode="auto">
            <a:xfrm>
              <a:off x="3232" y="4000"/>
              <a:ext cx="304" cy="25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62538" name="Line 74"/>
            <p:cNvSpPr>
              <a:spLocks noChangeShapeType="1"/>
            </p:cNvSpPr>
            <p:nvPr/>
          </p:nvSpPr>
          <p:spPr bwMode="auto">
            <a:xfrm flipV="1">
              <a:off x="3904" y="1808"/>
              <a:ext cx="208" cy="368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62539" name="Line 75"/>
            <p:cNvSpPr>
              <a:spLocks noChangeShapeType="1"/>
            </p:cNvSpPr>
            <p:nvPr/>
          </p:nvSpPr>
          <p:spPr bwMode="auto">
            <a:xfrm flipV="1">
              <a:off x="3520" y="1328"/>
              <a:ext cx="208" cy="368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62540" name="Line 76"/>
            <p:cNvSpPr>
              <a:spLocks noChangeShapeType="1"/>
            </p:cNvSpPr>
            <p:nvPr/>
          </p:nvSpPr>
          <p:spPr bwMode="auto">
            <a:xfrm flipH="1" flipV="1">
              <a:off x="1472" y="2192"/>
              <a:ext cx="368" cy="272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62541" name="Line 77"/>
            <p:cNvSpPr>
              <a:spLocks noChangeShapeType="1"/>
            </p:cNvSpPr>
            <p:nvPr/>
          </p:nvSpPr>
          <p:spPr bwMode="auto">
            <a:xfrm flipH="1" flipV="1">
              <a:off x="1616" y="2000"/>
              <a:ext cx="368" cy="272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62542" name="Line 78"/>
            <p:cNvSpPr>
              <a:spLocks noChangeShapeType="1"/>
            </p:cNvSpPr>
            <p:nvPr/>
          </p:nvSpPr>
          <p:spPr bwMode="auto">
            <a:xfrm flipH="1" flipV="1">
              <a:off x="1872" y="1642"/>
              <a:ext cx="352" cy="294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62543" name="Line 79"/>
            <p:cNvSpPr>
              <a:spLocks noChangeShapeType="1"/>
            </p:cNvSpPr>
            <p:nvPr/>
          </p:nvSpPr>
          <p:spPr bwMode="auto">
            <a:xfrm flipH="1" flipV="1">
              <a:off x="2087" y="1477"/>
              <a:ext cx="281" cy="363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62544" name="Line 80"/>
            <p:cNvSpPr>
              <a:spLocks noChangeShapeType="1"/>
            </p:cNvSpPr>
            <p:nvPr/>
          </p:nvSpPr>
          <p:spPr bwMode="auto">
            <a:xfrm flipH="1" flipV="1">
              <a:off x="2459" y="1124"/>
              <a:ext cx="197" cy="47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62545" name="Line 81"/>
            <p:cNvSpPr>
              <a:spLocks noChangeShapeType="1"/>
            </p:cNvSpPr>
            <p:nvPr/>
          </p:nvSpPr>
          <p:spPr bwMode="auto">
            <a:xfrm flipH="1" flipV="1">
              <a:off x="2233" y="1284"/>
              <a:ext cx="279" cy="412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B4CDA4-31AC-4609-B550-6E3F244A0763}" type="slidenum">
              <a:rPr lang="en-US" altLang="nl-NL"/>
              <a:pPr/>
              <a:t>2</a:t>
            </a:fld>
            <a:endParaRPr lang="en-US" altLang="nl-NL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nl-NL">
                <a:latin typeface="Arial" panose="020B0604020202020204" pitchFamily="34" charset="0"/>
              </a:rPr>
              <a:t>Effective use of resources</a:t>
            </a:r>
          </a:p>
          <a:p>
            <a:r>
              <a:rPr lang="en-US" altLang="nl-NL">
                <a:latin typeface="Arial" panose="020B0604020202020204" pitchFamily="34" charset="0"/>
              </a:rPr>
              <a:t>Gain a focus</a:t>
            </a:r>
          </a:p>
          <a:p>
            <a:r>
              <a:rPr lang="en-US" altLang="nl-NL">
                <a:latin typeface="Arial" panose="020B0604020202020204" pitchFamily="34" charset="0"/>
              </a:rPr>
              <a:t>Create Value for a target market</a:t>
            </a:r>
          </a:p>
          <a:p>
            <a:r>
              <a:rPr lang="en-US" altLang="nl-NL">
                <a:latin typeface="Arial" panose="020B0604020202020204" pitchFamily="34" charset="0"/>
              </a:rPr>
              <a:t>Positioning 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/>
              <a:t>Benefits of Segmentation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7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2F2654-9DDD-4CAF-ADBE-830DB7DF0DFF}" type="slidenum">
              <a:rPr lang="en-US" altLang="nl-NL"/>
              <a:pPr/>
              <a:t>3</a:t>
            </a:fld>
            <a:endParaRPr lang="en-US" altLang="nl-NL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924800" cy="1760538"/>
          </a:xfrm>
        </p:spPr>
        <p:txBody>
          <a:bodyPr/>
          <a:lstStyle/>
          <a:p>
            <a:r>
              <a:rPr lang="en-US" altLang="nl-NL" sz="3800">
                <a:latin typeface="Arial" panose="020B0604020202020204" pitchFamily="34" charset="0"/>
              </a:rPr>
              <a:t>Steps in Market Segmentation, Targeting, and Positioning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28600" y="1524000"/>
            <a:ext cx="3886200" cy="13716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tint val="87843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nl-NL" b="1">
                <a:latin typeface="Tahoma" panose="020B0604030504040204" pitchFamily="34" charset="0"/>
              </a:rPr>
              <a:t>Market Segmentation</a:t>
            </a:r>
            <a:endParaRPr lang="en-US" altLang="nl-NL" sz="2000" b="1">
              <a:latin typeface="Tahoma" panose="020B0604030504040204" pitchFamily="34" charset="0"/>
            </a:endParaRPr>
          </a:p>
          <a:p>
            <a:r>
              <a:rPr lang="en-US" altLang="nl-NL" sz="2000">
                <a:latin typeface="Tahoma" panose="020B0604030504040204" pitchFamily="34" charset="0"/>
              </a:rPr>
              <a:t>1. Identify bases for </a:t>
            </a:r>
          </a:p>
          <a:p>
            <a:r>
              <a:rPr lang="en-US" altLang="nl-NL" sz="2000">
                <a:latin typeface="Tahoma" panose="020B0604030504040204" pitchFamily="34" charset="0"/>
              </a:rPr>
              <a:t>    segmenting the market</a:t>
            </a:r>
          </a:p>
          <a:p>
            <a:r>
              <a:rPr lang="en-US" altLang="nl-NL" sz="2000">
                <a:latin typeface="Tahoma" panose="020B0604030504040204" pitchFamily="34" charset="0"/>
              </a:rPr>
              <a:t>2. Develop segment profiles</a:t>
            </a:r>
            <a:endParaRPr lang="en-US" altLang="nl-NL">
              <a:latin typeface="Tahoma" panose="020B0604030504040204" pitchFamily="34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895600" y="2971800"/>
            <a:ext cx="3092450" cy="13716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tint val="63529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nl-NL" b="1">
                <a:latin typeface="Tahoma" panose="020B0604030504040204" pitchFamily="34" charset="0"/>
              </a:rPr>
              <a:t>Market Targeting</a:t>
            </a:r>
            <a:endParaRPr lang="en-US" altLang="nl-NL" sz="2000" b="1">
              <a:latin typeface="Tahoma" panose="020B0604030504040204" pitchFamily="34" charset="0"/>
            </a:endParaRPr>
          </a:p>
          <a:p>
            <a:r>
              <a:rPr lang="en-US" altLang="nl-NL" sz="2000">
                <a:latin typeface="Tahoma" panose="020B0604030504040204" pitchFamily="34" charset="0"/>
              </a:rPr>
              <a:t>3. Develop measure of</a:t>
            </a:r>
          </a:p>
          <a:p>
            <a:r>
              <a:rPr lang="en-US" altLang="nl-NL" sz="2000">
                <a:latin typeface="Tahoma" panose="020B0604030504040204" pitchFamily="34" charset="0"/>
              </a:rPr>
              <a:t>    segment attractiveness</a:t>
            </a:r>
          </a:p>
          <a:p>
            <a:r>
              <a:rPr lang="en-US" altLang="nl-NL" sz="2000">
                <a:latin typeface="Tahoma" panose="020B0604030504040204" pitchFamily="34" charset="0"/>
              </a:rPr>
              <a:t>4. Select target segments</a:t>
            </a:r>
            <a:endParaRPr lang="en-US" altLang="nl-NL">
              <a:latin typeface="Tahoma" panose="020B0604030504040204" pitchFamily="34" charset="0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4953000" y="4419600"/>
            <a:ext cx="3124200" cy="16764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tint val="63529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nl-NL" b="1">
                <a:latin typeface="Tahoma" panose="020B0604030504040204" pitchFamily="34" charset="0"/>
              </a:rPr>
              <a:t>Market Positioning</a:t>
            </a:r>
            <a:endParaRPr lang="en-US" altLang="nl-NL" sz="2000" b="1">
              <a:latin typeface="Tahoma" panose="020B0604030504040204" pitchFamily="34" charset="0"/>
            </a:endParaRPr>
          </a:p>
          <a:p>
            <a:r>
              <a:rPr lang="en-US" altLang="nl-NL" sz="2000">
                <a:latin typeface="Tahoma" panose="020B0604030504040204" pitchFamily="34" charset="0"/>
              </a:rPr>
              <a:t>5. Develop positioning for </a:t>
            </a:r>
          </a:p>
          <a:p>
            <a:r>
              <a:rPr lang="en-US" altLang="nl-NL" sz="2000">
                <a:latin typeface="Tahoma" panose="020B0604030504040204" pitchFamily="34" charset="0"/>
              </a:rPr>
              <a:t>    target segments</a:t>
            </a:r>
          </a:p>
          <a:p>
            <a:r>
              <a:rPr lang="en-US" altLang="nl-NL" sz="2000">
                <a:latin typeface="Tahoma" panose="020B0604030504040204" pitchFamily="34" charset="0"/>
              </a:rPr>
              <a:t>6. Develop a marketing </a:t>
            </a:r>
          </a:p>
          <a:p>
            <a:r>
              <a:rPr lang="en-US" altLang="nl-NL" sz="2000">
                <a:latin typeface="Tahoma" panose="020B0604030504040204" pitchFamily="34" charset="0"/>
              </a:rPr>
              <a:t>   mix for each segment</a:t>
            </a:r>
            <a:endParaRPr lang="en-US" altLang="nl-NL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7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57190D-E4DA-407D-A00C-71B5AB404DAB}" type="slidenum">
              <a:rPr lang="en-US" altLang="nl-NL"/>
              <a:pPr/>
              <a:t>4</a:t>
            </a:fld>
            <a:endParaRPr lang="en-US" altLang="nl-NL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848600" cy="1143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altLang="nl-NL" sz="4000">
                <a:latin typeface="Arial" panose="020B0604020202020204" pitchFamily="34" charset="0"/>
              </a:rPr>
              <a:t>Step 1. Market Segmentation</a:t>
            </a:r>
            <a:br>
              <a:rPr lang="en-US" altLang="nl-NL" sz="4000">
                <a:latin typeface="Arial" panose="020B0604020202020204" pitchFamily="34" charset="0"/>
              </a:rPr>
            </a:br>
            <a:r>
              <a:rPr lang="en-US" altLang="nl-NL" sz="4000">
                <a:latin typeface="Arial" panose="020B0604020202020204" pitchFamily="34" charset="0"/>
              </a:rPr>
              <a:t>Levels of Market Segmentation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00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nl-NL" sz="2000">
                <a:latin typeface="Tahoma" panose="020B0604030504040204" pitchFamily="34" charset="0"/>
              </a:rPr>
              <a:t>Through Market Segmentation, Companies Divide Large, Heterogeneous Markets into Smaller Segments that Can be Reached More Efficiently And Effectively With Products and Services That Match Their Unique Needs.</a:t>
            </a:r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 rot="5400000">
            <a:off x="3656012" y="230188"/>
            <a:ext cx="1374775" cy="7162800"/>
          </a:xfrm>
          <a:prstGeom prst="cube">
            <a:avLst>
              <a:gd name="adj" fmla="val 14579"/>
            </a:avLst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tint val="30196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12700">
            <a:solidFill>
              <a:srgbClr val="05050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lIns="90488" tIns="44450" rIns="90488" bIns="44450" anchor="ctr"/>
          <a:lstStyle/>
          <a:p>
            <a:pPr algn="ctr" eaLnBrk="0" hangingPunct="0"/>
            <a:r>
              <a:rPr lang="en-US" altLang="nl-NL" sz="2800">
                <a:solidFill>
                  <a:srgbClr val="000000"/>
                </a:solidFill>
                <a:latin typeface="Tahoma" panose="020B0604030504040204" pitchFamily="34" charset="0"/>
              </a:rPr>
              <a:t>Mass Marketing</a:t>
            </a:r>
          </a:p>
          <a:p>
            <a:pPr algn="ctr" eaLnBrk="0" hangingPunct="0"/>
            <a:r>
              <a:rPr lang="en-US" altLang="nl-NL">
                <a:solidFill>
                  <a:srgbClr val="000000"/>
                </a:solidFill>
                <a:latin typeface="Tahoma" panose="020B0604030504040204" pitchFamily="34" charset="0"/>
              </a:rPr>
              <a:t>Same product to all consumers </a:t>
            </a:r>
          </a:p>
          <a:p>
            <a:pPr algn="ctr" eaLnBrk="0" hangingPunct="0"/>
            <a:r>
              <a:rPr lang="en-US" altLang="nl-NL" i="1">
                <a:solidFill>
                  <a:srgbClr val="000000"/>
                </a:solidFill>
                <a:latin typeface="Tahoma" panose="020B0604030504040204" pitchFamily="34" charset="0"/>
              </a:rPr>
              <a:t>(no segmentation, i. e. a commodity)  </a:t>
            </a:r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 rot="5400000">
            <a:off x="3810000" y="1676400"/>
            <a:ext cx="1371600" cy="7162800"/>
          </a:xfrm>
          <a:prstGeom prst="cube">
            <a:avLst>
              <a:gd name="adj" fmla="val 14579"/>
            </a:avLst>
          </a:prstGeom>
          <a:gradFill rotWithShape="0">
            <a:gsLst>
              <a:gs pos="0">
                <a:srgbClr val="009688"/>
              </a:gs>
              <a:gs pos="50000">
                <a:srgbClr val="009688">
                  <a:gamma/>
                  <a:tint val="30196"/>
                  <a:invGamma/>
                </a:srgbClr>
              </a:gs>
              <a:gs pos="100000">
                <a:srgbClr val="009688"/>
              </a:gs>
            </a:gsLst>
            <a:lin ang="18900000" scaled="1"/>
          </a:gradFill>
          <a:ln w="12700">
            <a:solidFill>
              <a:srgbClr val="05050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lIns="90488" tIns="44450" rIns="90488" bIns="44450" anchor="ctr"/>
          <a:lstStyle/>
          <a:p>
            <a:pPr algn="ctr" eaLnBrk="0" hangingPunct="0"/>
            <a:r>
              <a:rPr lang="en-US" altLang="nl-NL" sz="2800">
                <a:solidFill>
                  <a:srgbClr val="000000"/>
                </a:solidFill>
                <a:latin typeface="Tahoma" panose="020B0604030504040204" pitchFamily="34" charset="0"/>
              </a:rPr>
              <a:t>Segment Marketing</a:t>
            </a:r>
          </a:p>
          <a:p>
            <a:pPr algn="ctr" eaLnBrk="0" hangingPunct="0"/>
            <a:r>
              <a:rPr lang="en-US" altLang="nl-NL">
                <a:solidFill>
                  <a:srgbClr val="000000"/>
                </a:solidFill>
                <a:latin typeface="Tahoma" panose="020B0604030504040204" pitchFamily="34" charset="0"/>
              </a:rPr>
              <a:t>Different products to one or more segments</a:t>
            </a:r>
          </a:p>
          <a:p>
            <a:pPr algn="ctr" eaLnBrk="0" hangingPunct="0"/>
            <a:r>
              <a:rPr lang="en-US" altLang="nl-NL" i="1">
                <a:solidFill>
                  <a:srgbClr val="000000"/>
                </a:solidFill>
                <a:latin typeface="Tahoma" panose="020B0604030504040204" pitchFamily="34" charset="0"/>
              </a:rPr>
              <a:t>(some segmentation, i.e. Marriott)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 autoUpdateAnimBg="0"/>
      <p:bldP spid="27653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1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8B7DDF-A55E-4A0F-9C89-C9D17542B8C2}" type="slidenum">
              <a:rPr lang="en-US" altLang="nl-NL"/>
              <a:pPr/>
              <a:t>5</a:t>
            </a:fld>
            <a:endParaRPr lang="en-US" altLang="nl-NL"/>
          </a:p>
        </p:txBody>
      </p:sp>
      <p:pic>
        <p:nvPicPr>
          <p:cNvPr id="29698" name="Picture 2" descr="ph02541j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3820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699" name="Group 3"/>
          <p:cNvGrpSpPr>
            <a:grpSpLocks/>
          </p:cNvGrpSpPr>
          <p:nvPr/>
        </p:nvGrpSpPr>
        <p:grpSpPr bwMode="auto">
          <a:xfrm>
            <a:off x="914400" y="4724400"/>
            <a:ext cx="7772400" cy="1371600"/>
            <a:chOff x="528" y="3072"/>
            <a:chExt cx="4896" cy="1056"/>
          </a:xfrm>
        </p:grpSpPr>
        <p:sp>
          <p:nvSpPr>
            <p:cNvPr id="29700" name="AutoShape 4"/>
            <p:cNvSpPr>
              <a:spLocks noChangeArrowheads="1"/>
            </p:cNvSpPr>
            <p:nvPr/>
          </p:nvSpPr>
          <p:spPr bwMode="auto">
            <a:xfrm rot="-32400000">
              <a:off x="528" y="3072"/>
              <a:ext cx="4896" cy="1056"/>
            </a:xfrm>
            <a:prstGeom prst="triangle">
              <a:avLst>
                <a:gd name="adj" fmla="val 50000"/>
              </a:avLst>
            </a:prstGeom>
            <a:solidFill>
              <a:srgbClr val="D1D1E1"/>
            </a:solidFill>
            <a:ln>
              <a:noFill/>
            </a:ln>
            <a:effectLst/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D1D1E1"/>
              </a:extrusionClr>
              <a:contourClr>
                <a:srgbClr val="D1D1E1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nl-NL"/>
            </a:p>
          </p:txBody>
        </p:sp>
        <p:sp>
          <p:nvSpPr>
            <p:cNvPr id="29701" name="Text Box 5"/>
            <p:cNvSpPr txBox="1">
              <a:spLocks noChangeArrowheads="1"/>
            </p:cNvSpPr>
            <p:nvPr/>
          </p:nvSpPr>
          <p:spPr bwMode="auto">
            <a:xfrm>
              <a:off x="1152" y="3169"/>
              <a:ext cx="3600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nl-NL">
                  <a:solidFill>
                    <a:schemeClr val="tx2"/>
                  </a:solidFill>
                  <a:latin typeface="Tahoma" panose="020B0604030504040204" pitchFamily="34" charset="0"/>
                </a:rPr>
                <a:t> Regional/City</a:t>
              </a:r>
            </a:p>
          </p:txBody>
        </p:sp>
      </p:grpSp>
      <p:grpSp>
        <p:nvGrpSpPr>
          <p:cNvPr id="29702" name="Group 6"/>
          <p:cNvGrpSpPr>
            <a:grpSpLocks/>
          </p:cNvGrpSpPr>
          <p:nvPr/>
        </p:nvGrpSpPr>
        <p:grpSpPr bwMode="auto">
          <a:xfrm>
            <a:off x="838200" y="3581400"/>
            <a:ext cx="7772400" cy="1295400"/>
            <a:chOff x="480" y="2256"/>
            <a:chExt cx="4896" cy="912"/>
          </a:xfrm>
        </p:grpSpPr>
        <p:sp>
          <p:nvSpPr>
            <p:cNvPr id="29703" name="AutoShape 7"/>
            <p:cNvSpPr>
              <a:spLocks noChangeArrowheads="1"/>
            </p:cNvSpPr>
            <p:nvPr/>
          </p:nvSpPr>
          <p:spPr bwMode="auto">
            <a:xfrm rot="-32400000">
              <a:off x="480" y="2256"/>
              <a:ext cx="4896" cy="912"/>
            </a:xfrm>
            <a:prstGeom prst="triangle">
              <a:avLst>
                <a:gd name="adj" fmla="val 50000"/>
              </a:avLst>
            </a:prstGeom>
            <a:solidFill>
              <a:srgbClr val="D1D1E1"/>
            </a:solidFill>
            <a:ln>
              <a:noFill/>
            </a:ln>
            <a:effectLst/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D1D1E1"/>
              </a:extrusionClr>
              <a:contourClr>
                <a:srgbClr val="D1D1E1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nl-NL"/>
            </a:p>
          </p:txBody>
        </p:sp>
        <p:sp>
          <p:nvSpPr>
            <p:cNvPr id="29704" name="Text Box 8"/>
            <p:cNvSpPr txBox="1">
              <a:spLocks noChangeArrowheads="1"/>
            </p:cNvSpPr>
            <p:nvPr/>
          </p:nvSpPr>
          <p:spPr bwMode="auto">
            <a:xfrm>
              <a:off x="1104" y="2304"/>
              <a:ext cx="3600" cy="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nl-NL">
                  <a:solidFill>
                    <a:schemeClr val="tx2"/>
                  </a:solidFill>
                  <a:latin typeface="Tahoma" panose="020B0604030504040204" pitchFamily="34" charset="0"/>
                </a:rPr>
                <a:t>National</a:t>
              </a:r>
            </a:p>
            <a:p>
              <a:pPr algn="ctr">
                <a:spcBef>
                  <a:spcPct val="50000"/>
                </a:spcBef>
              </a:pPr>
              <a:endParaRPr lang="en-US" altLang="nl-NL">
                <a:solidFill>
                  <a:schemeClr val="tx2"/>
                </a:solidFill>
                <a:latin typeface="Tahoma" panose="020B0604030504040204" pitchFamily="34" charset="0"/>
              </a:endParaRPr>
            </a:p>
          </p:txBody>
        </p:sp>
      </p:grpSp>
      <p:grpSp>
        <p:nvGrpSpPr>
          <p:cNvPr id="29705" name="Group 9"/>
          <p:cNvGrpSpPr>
            <a:grpSpLocks/>
          </p:cNvGrpSpPr>
          <p:nvPr/>
        </p:nvGrpSpPr>
        <p:grpSpPr bwMode="auto">
          <a:xfrm>
            <a:off x="685800" y="2438400"/>
            <a:ext cx="7772400" cy="1219200"/>
            <a:chOff x="384" y="1392"/>
            <a:chExt cx="4896" cy="912"/>
          </a:xfrm>
        </p:grpSpPr>
        <p:sp>
          <p:nvSpPr>
            <p:cNvPr id="29706" name="AutoShape 10"/>
            <p:cNvSpPr>
              <a:spLocks noChangeArrowheads="1"/>
            </p:cNvSpPr>
            <p:nvPr/>
          </p:nvSpPr>
          <p:spPr bwMode="auto">
            <a:xfrm rot="-32400000">
              <a:off x="384" y="1392"/>
              <a:ext cx="4896" cy="912"/>
            </a:xfrm>
            <a:prstGeom prst="triangle">
              <a:avLst>
                <a:gd name="adj" fmla="val 50000"/>
              </a:avLst>
            </a:prstGeom>
            <a:solidFill>
              <a:srgbClr val="D1D1E1"/>
            </a:solidFill>
            <a:ln>
              <a:noFill/>
            </a:ln>
            <a:effectLst/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D1D1E1"/>
              </a:extrusionClr>
              <a:contourClr>
                <a:srgbClr val="D1D1E1"/>
              </a:contour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nl-NL"/>
            </a:p>
          </p:txBody>
        </p:sp>
        <p:sp>
          <p:nvSpPr>
            <p:cNvPr id="29707" name="Text Box 11"/>
            <p:cNvSpPr txBox="1">
              <a:spLocks noChangeArrowheads="1"/>
            </p:cNvSpPr>
            <p:nvPr/>
          </p:nvSpPr>
          <p:spPr bwMode="auto">
            <a:xfrm>
              <a:off x="960" y="1392"/>
              <a:ext cx="3600" cy="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nl-NL">
                  <a:solidFill>
                    <a:schemeClr val="tx2"/>
                  </a:solidFill>
                  <a:latin typeface="Tahoma" panose="020B0604030504040204" pitchFamily="34" charset="0"/>
                </a:rPr>
                <a:t>International</a:t>
              </a:r>
            </a:p>
            <a:p>
              <a:pPr algn="ctr">
                <a:spcBef>
                  <a:spcPct val="50000"/>
                </a:spcBef>
              </a:pPr>
              <a:r>
                <a:rPr lang="en-US" altLang="nl-NL">
                  <a:solidFill>
                    <a:schemeClr val="tx2"/>
                  </a:solidFill>
                  <a:latin typeface="Tahoma" panose="020B0604030504040204" pitchFamily="34" charset="0"/>
                </a:rPr>
                <a:t>Accor</a:t>
              </a:r>
            </a:p>
          </p:txBody>
        </p:sp>
      </p:grpSp>
      <p:sp>
        <p:nvSpPr>
          <p:cNvPr id="29708" name="Rectangle 1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altLang="nl-NL" sz="4000">
                <a:latin typeface="Arial" panose="020B0604020202020204" pitchFamily="34" charset="0"/>
              </a:rPr>
              <a:t>Step 1. Market Segmentation</a:t>
            </a:r>
            <a:r>
              <a:rPr lang="en-US" altLang="nl-NL">
                <a:latin typeface="Arial" panose="020B0604020202020204" pitchFamily="34" charset="0"/>
              </a:rPr>
              <a:t/>
            </a:r>
            <a:br>
              <a:rPr lang="en-US" altLang="nl-NL">
                <a:latin typeface="Arial" panose="020B0604020202020204" pitchFamily="34" charset="0"/>
              </a:rPr>
            </a:br>
            <a:r>
              <a:rPr lang="en-US" altLang="nl-NL" sz="3600">
                <a:latin typeface="Arial" panose="020B0604020202020204" pitchFamily="34" charset="0"/>
              </a:rPr>
              <a:t>Geographic Segmentation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0E9CDB-600B-4693-B668-7878B4D29D08}" type="slidenum">
              <a:rPr lang="en-US" altLang="nl-NL"/>
              <a:pPr/>
              <a:t>6</a:t>
            </a:fld>
            <a:endParaRPr lang="en-US" altLang="nl-NL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7993063" cy="1143000"/>
          </a:xfrm>
        </p:spPr>
        <p:txBody>
          <a:bodyPr/>
          <a:lstStyle/>
          <a:p>
            <a:r>
              <a:rPr lang="en-US" altLang="nl-NL" sz="4000">
                <a:latin typeface="Arial" panose="020B0604020202020204" pitchFamily="34" charset="0"/>
              </a:rPr>
              <a:t>Step 1. Market Segmentation</a:t>
            </a:r>
            <a:r>
              <a:rPr lang="en-US" altLang="nl-NL">
                <a:latin typeface="Arial" panose="020B0604020202020204" pitchFamily="34" charset="0"/>
              </a:rPr>
              <a:t/>
            </a:r>
            <a:br>
              <a:rPr lang="en-US" altLang="nl-NL">
                <a:latin typeface="Arial" panose="020B0604020202020204" pitchFamily="34" charset="0"/>
              </a:rPr>
            </a:br>
            <a:r>
              <a:rPr lang="en-US" altLang="nl-NL" sz="3600">
                <a:latin typeface="Arial" panose="020B0604020202020204" pitchFamily="34" charset="0"/>
              </a:rPr>
              <a:t>Demographic Segmentation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038600" y="1600200"/>
            <a:ext cx="5105400" cy="4724400"/>
          </a:xfrm>
        </p:spPr>
        <p:txBody>
          <a:bodyPr/>
          <a:lstStyle/>
          <a:p>
            <a:r>
              <a:rPr lang="en-US" altLang="nl-NL" sz="2000">
                <a:latin typeface="Arial" panose="020B0604020202020204" pitchFamily="34" charset="0"/>
              </a:rPr>
              <a:t>Dividing the market into groups based on variables such as:</a:t>
            </a:r>
          </a:p>
          <a:p>
            <a:pPr lvl="1"/>
            <a:r>
              <a:rPr lang="en-US" altLang="nl-NL" sz="2000">
                <a:latin typeface="Arial" panose="020B0604020202020204" pitchFamily="34" charset="0"/>
              </a:rPr>
              <a:t>Age</a:t>
            </a:r>
          </a:p>
          <a:p>
            <a:pPr lvl="1"/>
            <a:r>
              <a:rPr lang="en-US" altLang="nl-NL" sz="2000">
                <a:latin typeface="Arial" panose="020B0604020202020204" pitchFamily="34" charset="0"/>
              </a:rPr>
              <a:t>Gender</a:t>
            </a:r>
          </a:p>
          <a:p>
            <a:pPr lvl="1"/>
            <a:r>
              <a:rPr lang="en-US" altLang="nl-NL" sz="2000">
                <a:latin typeface="Arial" panose="020B0604020202020204" pitchFamily="34" charset="0"/>
              </a:rPr>
              <a:t>Family size or life cycle</a:t>
            </a:r>
          </a:p>
          <a:p>
            <a:pPr lvl="1"/>
            <a:r>
              <a:rPr lang="en-US" altLang="nl-NL" sz="2000">
                <a:latin typeface="Arial" panose="020B0604020202020204" pitchFamily="34" charset="0"/>
              </a:rPr>
              <a:t>Income</a:t>
            </a:r>
          </a:p>
          <a:p>
            <a:pPr lvl="1"/>
            <a:r>
              <a:rPr lang="en-US" altLang="nl-NL" sz="2000">
                <a:latin typeface="Arial" panose="020B0604020202020204" pitchFamily="34" charset="0"/>
              </a:rPr>
              <a:t>Occupation</a:t>
            </a:r>
          </a:p>
          <a:p>
            <a:pPr lvl="1"/>
            <a:r>
              <a:rPr lang="en-US" altLang="nl-NL" sz="2000">
                <a:latin typeface="Arial" panose="020B0604020202020204" pitchFamily="34" charset="0"/>
              </a:rPr>
              <a:t>Education</a:t>
            </a:r>
          </a:p>
          <a:p>
            <a:pPr lvl="1"/>
            <a:r>
              <a:rPr lang="en-US" altLang="nl-NL" sz="2000">
                <a:latin typeface="Arial" panose="020B0604020202020204" pitchFamily="34" charset="0"/>
              </a:rPr>
              <a:t>Religion</a:t>
            </a:r>
          </a:p>
          <a:p>
            <a:pPr lvl="1"/>
            <a:r>
              <a:rPr lang="en-US" altLang="nl-NL" sz="2000">
                <a:latin typeface="Arial" panose="020B0604020202020204" pitchFamily="34" charset="0"/>
              </a:rPr>
              <a:t>Race</a:t>
            </a:r>
          </a:p>
          <a:p>
            <a:pPr lvl="1"/>
            <a:r>
              <a:rPr lang="en-US" altLang="nl-NL" sz="2000">
                <a:latin typeface="Arial" panose="020B0604020202020204" pitchFamily="34" charset="0"/>
              </a:rPr>
              <a:t>Generation</a:t>
            </a:r>
          </a:p>
          <a:p>
            <a:pPr lvl="1"/>
            <a:r>
              <a:rPr lang="en-US" altLang="nl-NL" sz="2000">
                <a:latin typeface="Arial" panose="020B0604020202020204" pitchFamily="34" charset="0"/>
              </a:rPr>
              <a:t>Nationality</a:t>
            </a:r>
          </a:p>
          <a:p>
            <a:pPr lvl="1">
              <a:buFontTx/>
              <a:buNone/>
            </a:pPr>
            <a:endParaRPr lang="en-US" altLang="nl-NL" sz="2000">
              <a:latin typeface="Arial" panose="020B0604020202020204" pitchFamily="34" charset="0"/>
            </a:endParaRPr>
          </a:p>
          <a:p>
            <a:pPr lvl="1"/>
            <a:endParaRPr lang="en-US" altLang="nl-NL" sz="1800"/>
          </a:p>
          <a:p>
            <a:pPr lvl="1"/>
            <a:endParaRPr lang="en-US" altLang="nl-NL" sz="1800"/>
          </a:p>
        </p:txBody>
      </p:sp>
      <p:sp>
        <p:nvSpPr>
          <p:cNvPr id="33797" name="WordArt 5"/>
          <p:cNvSpPr>
            <a:spLocks noChangeArrowheads="1" noChangeShapeType="1" noTextEdit="1"/>
          </p:cNvSpPr>
          <p:nvPr/>
        </p:nvSpPr>
        <p:spPr bwMode="auto">
          <a:xfrm>
            <a:off x="228600" y="4724400"/>
            <a:ext cx="4191000" cy="10668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2800" kern="10">
                <a:ln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:ln>
                <a:solidFill>
                  <a:srgbClr val="441700"/>
                </a:solid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 panose="020B0A04020102020204" pitchFamily="34" charset="0"/>
              </a:rPr>
              <a:t>Most Popular Bases &amp; Easiest to Measure</a:t>
            </a:r>
            <a:endParaRPr lang="nl-NL" sz="2800" kern="10">
              <a:ln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:ln>
              <a:solidFill>
                <a:srgbClr val="441700"/>
              </a:solidFill>
              <a:effectLst>
                <a:outerShdw dist="45791" dir="2021404" algn="ctr" rotWithShape="0">
                  <a:srgbClr val="808080"/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3799" name="Picture 7" descr="pe02622_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905000"/>
            <a:ext cx="3810000" cy="3089275"/>
          </a:xfr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9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7B1139-E8C2-49AD-915F-36972A5A6024}" type="slidenum">
              <a:rPr lang="en-US" altLang="nl-NL"/>
              <a:pPr/>
              <a:t>7</a:t>
            </a:fld>
            <a:endParaRPr lang="en-US" altLang="nl-NL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nl-NL" sz="4000">
                <a:latin typeface="Arial" panose="020B0604020202020204" pitchFamily="34" charset="0"/>
              </a:rPr>
              <a:t>Step 1. Market Segmentation</a:t>
            </a:r>
            <a:br>
              <a:rPr lang="en-US" altLang="nl-NL" sz="4000">
                <a:latin typeface="Arial" panose="020B0604020202020204" pitchFamily="34" charset="0"/>
              </a:rPr>
            </a:br>
            <a:r>
              <a:rPr lang="en-US" altLang="nl-NL" sz="3600">
                <a:latin typeface="Arial" panose="020B0604020202020204" pitchFamily="34" charset="0"/>
              </a:rPr>
              <a:t>Psychographic Segmentation</a:t>
            </a:r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 rot="5400000">
            <a:off x="2743200" y="304800"/>
            <a:ext cx="3581400" cy="7391400"/>
          </a:xfrm>
          <a:prstGeom prst="flowChartPunchedTape">
            <a:avLst/>
          </a:prstGeom>
          <a:solidFill>
            <a:srgbClr val="FFBD39"/>
          </a:solidFill>
          <a:ln>
            <a:noFill/>
          </a:ln>
          <a:effectLst>
            <a:outerShdw dist="107763" dir="189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1748" name="WordArt 4"/>
          <p:cNvSpPr>
            <a:spLocks noChangeArrowheads="1" noChangeShapeType="1" noTextEdit="1"/>
          </p:cNvSpPr>
          <p:nvPr/>
        </p:nvSpPr>
        <p:spPr bwMode="auto">
          <a:xfrm>
            <a:off x="1905000" y="2514600"/>
            <a:ext cx="4572000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kern="10">
                <a:ln w="19050">
                  <a:solidFill>
                    <a:srgbClr val="99CCFF"/>
                  </a:solidFill>
                  <a:miter lim="800000"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Social Class</a:t>
            </a:r>
          </a:p>
        </p:txBody>
      </p:sp>
      <p:sp>
        <p:nvSpPr>
          <p:cNvPr id="31749" name="WordArt 5"/>
          <p:cNvSpPr>
            <a:spLocks noChangeArrowheads="1" noChangeShapeType="1" noTextEdit="1"/>
          </p:cNvSpPr>
          <p:nvPr/>
        </p:nvSpPr>
        <p:spPr bwMode="auto">
          <a:xfrm>
            <a:off x="2514600" y="3429000"/>
            <a:ext cx="4038600" cy="609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  <a:contourClr>
                <a:schemeClr val="hlink"/>
              </a:contourClr>
            </a:sp3d>
          </a:bodyPr>
          <a:lstStyle/>
          <a:p>
            <a:pPr algn="ctr"/>
            <a:r>
              <a:rPr lang="nl-NL" kern="10">
                <a:ln w="9525">
                  <a:miter lim="800000"/>
                  <a:headEnd/>
                  <a:tailEnd/>
                </a:ln>
                <a:solidFill>
                  <a:schemeClr val="hlink"/>
                </a:solidFill>
                <a:cs typeface="Times New Roman" panose="02020603050405020304" pitchFamily="18" charset="0"/>
              </a:rPr>
              <a:t>Lifestyle</a:t>
            </a:r>
          </a:p>
        </p:txBody>
      </p:sp>
      <p:sp>
        <p:nvSpPr>
          <p:cNvPr id="31750" name="WordArt 6"/>
          <p:cNvSpPr>
            <a:spLocks noChangeArrowheads="1" noChangeShapeType="1" noTextEdit="1"/>
          </p:cNvSpPr>
          <p:nvPr/>
        </p:nvSpPr>
        <p:spPr bwMode="auto">
          <a:xfrm>
            <a:off x="2514600" y="4343400"/>
            <a:ext cx="4495800" cy="5397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kern="10" spc="480"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 panose="020B0A04020102020204" pitchFamily="34" charset="0"/>
              </a:rPr>
              <a:t>Personality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533400" y="14478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nl-NL">
                <a:latin typeface="Tahoma" panose="020B0604030504040204" pitchFamily="34" charset="0"/>
              </a:rPr>
              <a:t>Divides Buyers Into Different Groups Based on:</a:t>
            </a:r>
          </a:p>
        </p:txBody>
      </p:sp>
    </p:spTree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884122-CAD7-44E3-8ABE-F9DB1D054C0F}" type="slidenum">
              <a:rPr lang="en-US" altLang="nl-NL"/>
              <a:pPr/>
              <a:t>8</a:t>
            </a:fld>
            <a:endParaRPr lang="en-US" altLang="nl-NL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altLang="nl-NL" sz="4000">
                <a:latin typeface="Arial" panose="020B0604020202020204" pitchFamily="34" charset="0"/>
              </a:rPr>
              <a:t>Step 1. Market Segmentation</a:t>
            </a:r>
            <a:r>
              <a:rPr lang="en-US" altLang="nl-NL">
                <a:latin typeface="Arial" panose="020B0604020202020204" pitchFamily="34" charset="0"/>
              </a:rPr>
              <a:t/>
            </a:r>
            <a:br>
              <a:rPr lang="en-US" altLang="nl-NL">
                <a:latin typeface="Arial" panose="020B0604020202020204" pitchFamily="34" charset="0"/>
              </a:rPr>
            </a:br>
            <a:r>
              <a:rPr lang="en-US" altLang="nl-NL" sz="3600">
                <a:latin typeface="Arial" panose="020B0604020202020204" pitchFamily="34" charset="0"/>
              </a:rPr>
              <a:t>Behavioral Segmentation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5410200" cy="4535488"/>
          </a:xfrm>
        </p:spPr>
        <p:txBody>
          <a:bodyPr/>
          <a:lstStyle/>
          <a:p>
            <a:r>
              <a:rPr lang="en-US" altLang="nl-NL" sz="2700">
                <a:latin typeface="Arial" panose="020B0604020202020204" pitchFamily="34" charset="0"/>
              </a:rPr>
              <a:t>Dividing the market into groups based on variables such as:</a:t>
            </a:r>
          </a:p>
          <a:p>
            <a:pPr lvl="1"/>
            <a:r>
              <a:rPr lang="en-US" altLang="nl-NL" sz="2700">
                <a:latin typeface="Arial" panose="020B0604020202020204" pitchFamily="34" charset="0"/>
              </a:rPr>
              <a:t>Occasions</a:t>
            </a:r>
          </a:p>
          <a:p>
            <a:pPr lvl="1"/>
            <a:r>
              <a:rPr lang="en-US" altLang="nl-NL" sz="2700">
                <a:latin typeface="Arial" panose="020B0604020202020204" pitchFamily="34" charset="0"/>
              </a:rPr>
              <a:t>Benefits</a:t>
            </a:r>
          </a:p>
          <a:p>
            <a:pPr lvl="1"/>
            <a:r>
              <a:rPr lang="en-US" altLang="nl-NL" sz="2700">
                <a:latin typeface="Arial" panose="020B0604020202020204" pitchFamily="34" charset="0"/>
              </a:rPr>
              <a:t>User status</a:t>
            </a:r>
          </a:p>
          <a:p>
            <a:pPr lvl="1"/>
            <a:r>
              <a:rPr lang="en-US" altLang="nl-NL" sz="2700">
                <a:latin typeface="Arial" panose="020B0604020202020204" pitchFamily="34" charset="0"/>
              </a:rPr>
              <a:t>Usage rate</a:t>
            </a:r>
          </a:p>
          <a:p>
            <a:pPr lvl="1"/>
            <a:r>
              <a:rPr lang="en-US" altLang="nl-NL" sz="2700">
                <a:latin typeface="Arial" panose="020B0604020202020204" pitchFamily="34" charset="0"/>
              </a:rPr>
              <a:t>Loyalty status</a:t>
            </a:r>
          </a:p>
          <a:p>
            <a:pPr lvl="1"/>
            <a:r>
              <a:rPr lang="en-US" altLang="nl-NL" sz="2700">
                <a:latin typeface="Arial" panose="020B0604020202020204" pitchFamily="34" charset="0"/>
              </a:rPr>
              <a:t>Readiness stage</a:t>
            </a:r>
          </a:p>
          <a:p>
            <a:pPr lvl="1"/>
            <a:r>
              <a:rPr lang="en-US" altLang="nl-NL" sz="2700">
                <a:latin typeface="Arial" panose="020B0604020202020204" pitchFamily="34" charset="0"/>
              </a:rPr>
              <a:t>Attitude toward product</a:t>
            </a:r>
          </a:p>
          <a:p>
            <a:pPr lvl="1"/>
            <a:endParaRPr lang="en-US" altLang="nl-NL">
              <a:latin typeface="Arial" panose="020B0604020202020204" pitchFamily="34" charset="0"/>
            </a:endParaRPr>
          </a:p>
          <a:p>
            <a:pPr lvl="1">
              <a:buFontTx/>
              <a:buNone/>
            </a:pPr>
            <a:endParaRPr lang="en-US" altLang="nl-NL"/>
          </a:p>
          <a:p>
            <a:pPr lvl="1"/>
            <a:endParaRPr lang="en-US" altLang="nl-NL" sz="2400"/>
          </a:p>
          <a:p>
            <a:pPr lvl="1"/>
            <a:endParaRPr lang="en-US" altLang="nl-NL" sz="2400"/>
          </a:p>
        </p:txBody>
      </p:sp>
      <p:pic>
        <p:nvPicPr>
          <p:cNvPr id="35846" name="Picture 6" descr="pe01981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0200" y="2438400"/>
            <a:ext cx="3382963" cy="3489325"/>
          </a:xfrm>
        </p:spPr>
      </p:pic>
    </p:spTree>
  </p:cSld>
  <p:clrMapOvr>
    <a:masterClrMapping/>
  </p:clrMapOvr>
  <p:transition spd="slow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nl-NL"/>
              <a:t>Marketing for Hospitality and Tourism, 3e		©2003 Pearson Education, Inc.</a:t>
            </a:r>
          </a:p>
          <a:p>
            <a:r>
              <a:rPr lang="en-US" altLang="nl-NL"/>
              <a:t>Philip Kotler, John Bowen, James Makens		Upper Saddle River, NJ 07458</a:t>
            </a:r>
          </a:p>
        </p:txBody>
      </p:sp>
      <p:sp>
        <p:nvSpPr>
          <p:cNvPr id="22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8CA435-5B79-49D7-889C-BFCE82637C42}" type="slidenum">
              <a:rPr lang="en-US" altLang="nl-NL"/>
              <a:pPr/>
              <a:t>9</a:t>
            </a:fld>
            <a:endParaRPr lang="en-US" altLang="nl-NL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2486025"/>
          </a:xfrm>
          <a:solidFill>
            <a:schemeClr val="bg1"/>
          </a:solidFill>
          <a:ln w="12700" cap="flat">
            <a:solidFill>
              <a:srgbClr val="00279F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lIns="42739" tIns="17095" rIns="42739" bIns="17095" anchor="t">
            <a:spAutoFit/>
          </a:bodyPr>
          <a:lstStyle/>
          <a:p>
            <a:r>
              <a:rPr lang="en-US" altLang="nl-NL" sz="4000">
                <a:latin typeface="Arial" panose="020B0604020202020204" pitchFamily="34" charset="0"/>
              </a:rPr>
              <a:t>Step 1. Market Segmentation</a:t>
            </a:r>
            <a:r>
              <a:rPr lang="en-US" altLang="nl-NL"/>
              <a:t/>
            </a:r>
            <a:br>
              <a:rPr lang="en-US" altLang="nl-NL"/>
            </a:br>
            <a:r>
              <a:rPr lang="en-US" altLang="nl-NL" sz="2400" b="1">
                <a:solidFill>
                  <a:schemeClr val="tx1"/>
                </a:solidFill>
                <a:latin typeface="Arial" panose="020B0604020202020204" pitchFamily="34" charset="0"/>
              </a:rPr>
              <a:t>Segments must respond differently to different marketing mix elements &amp; programs </a:t>
            </a:r>
            <a:br>
              <a:rPr lang="en-US" altLang="nl-NL" sz="2400" b="1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nl-NL" sz="2800" b="1">
                <a:latin typeface="Arial" panose="020B0604020202020204" pitchFamily="34" charset="0"/>
              </a:rPr>
              <a:t>R</a:t>
            </a:r>
            <a:r>
              <a:rPr lang="en-US" altLang="nl-NL" sz="3600" b="1">
                <a:latin typeface="Arial" panose="020B0604020202020204" pitchFamily="34" charset="0"/>
              </a:rPr>
              <a:t>equirements for effective segmentation</a:t>
            </a:r>
            <a:r>
              <a:rPr lang="en-US" altLang="nl-NL" sz="3600" b="1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en-US" altLang="nl-NL" sz="3600" b="1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US" altLang="nl-NL" sz="36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1209675" y="676275"/>
            <a:ext cx="7143750" cy="515938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676767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108" name="AutoShape 4"/>
          <p:cNvSpPr>
            <a:spLocks noChangeArrowheads="1"/>
          </p:cNvSpPr>
          <p:nvPr/>
        </p:nvSpPr>
        <p:spPr bwMode="auto">
          <a:xfrm rot="5400000">
            <a:off x="5233194" y="2539206"/>
            <a:ext cx="3581400" cy="3684588"/>
          </a:xfrm>
          <a:prstGeom prst="cube">
            <a:avLst>
              <a:gd name="adj" fmla="val 190"/>
            </a:avLst>
          </a:prstGeom>
          <a:gradFill rotWithShape="0">
            <a:gsLst>
              <a:gs pos="0">
                <a:srgbClr val="8CF4EA"/>
              </a:gs>
              <a:gs pos="100000">
                <a:srgbClr val="8CF4EA">
                  <a:gamma/>
                  <a:tint val="70196"/>
                  <a:invGamma/>
                </a:srgbClr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dist="107763" dir="2700000" algn="ctr" rotWithShape="0">
              <a:srgbClr val="676767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5410200" y="2667000"/>
            <a:ext cx="34671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1204" tIns="39889" rIns="81204" bIns="39889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SzPct val="100000"/>
              <a:buFontTx/>
              <a:buChar char="•"/>
            </a:pPr>
            <a:r>
              <a:rPr lang="en-US" altLang="nl-NL" sz="1600" b="1">
                <a:solidFill>
                  <a:srgbClr val="000000"/>
                </a:solidFill>
                <a:latin typeface="Arial" panose="020B0604020202020204" pitchFamily="34" charset="0"/>
              </a:rPr>
              <a:t> Size, purchasing power, profiles </a:t>
            </a:r>
          </a:p>
          <a:p>
            <a:pPr>
              <a:lnSpc>
                <a:spcPct val="90000"/>
              </a:lnSpc>
              <a:buSzPct val="100000"/>
              <a:buFontTx/>
              <a:buChar char=" "/>
            </a:pPr>
            <a:r>
              <a:rPr lang="en-US" altLang="nl-NL" sz="1600" b="1">
                <a:solidFill>
                  <a:srgbClr val="000000"/>
                </a:solidFill>
                <a:latin typeface="Arial" panose="020B0604020202020204" pitchFamily="34" charset="0"/>
              </a:rPr>
              <a:t>of segments can be measured. </a:t>
            </a: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5183188" y="2524125"/>
            <a:ext cx="2768600" cy="51752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676767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5410200" y="3581400"/>
            <a:ext cx="30130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1204" tIns="39889" rIns="81204" bIns="39889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SzPct val="100000"/>
              <a:buFontTx/>
              <a:buChar char="•"/>
            </a:pPr>
            <a:r>
              <a:rPr lang="en-US" altLang="nl-NL" sz="1600" b="1">
                <a:solidFill>
                  <a:srgbClr val="000000"/>
                </a:solidFill>
                <a:latin typeface="Arial" panose="020B0604020202020204" pitchFamily="34" charset="0"/>
              </a:rPr>
              <a:t> Segments can be effectively</a:t>
            </a:r>
          </a:p>
          <a:p>
            <a:pPr>
              <a:lnSpc>
                <a:spcPct val="90000"/>
              </a:lnSpc>
              <a:buSzPct val="100000"/>
              <a:buFontTx/>
              <a:buChar char=" "/>
            </a:pPr>
            <a:r>
              <a:rPr lang="en-US" altLang="nl-NL" sz="1600" b="1">
                <a:solidFill>
                  <a:srgbClr val="000000"/>
                </a:solidFill>
                <a:latin typeface="Arial" panose="020B0604020202020204" pitchFamily="34" charset="0"/>
              </a:rPr>
              <a:t>reached and served.</a:t>
            </a:r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5334000" y="4419600"/>
            <a:ext cx="34671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204" tIns="39889" rIns="81204" bIns="39889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SzPct val="100000"/>
              <a:buFontTx/>
              <a:buChar char="•"/>
            </a:pPr>
            <a:r>
              <a:rPr lang="en-US" altLang="nl-NL" sz="1600" b="1">
                <a:solidFill>
                  <a:srgbClr val="000000"/>
                </a:solidFill>
                <a:latin typeface="Arial" panose="020B0604020202020204" pitchFamily="34" charset="0"/>
              </a:rPr>
              <a:t> Segments are large or profitable enough to serve.</a:t>
            </a: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5370513" y="4554538"/>
            <a:ext cx="2482850" cy="890587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676767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114" name="AutoShape 10"/>
          <p:cNvSpPr>
            <a:spLocks noChangeArrowheads="1"/>
          </p:cNvSpPr>
          <p:nvPr/>
        </p:nvSpPr>
        <p:spPr bwMode="auto">
          <a:xfrm rot="5400000">
            <a:off x="2482056" y="870744"/>
            <a:ext cx="644525" cy="4237038"/>
          </a:xfrm>
          <a:prstGeom prst="cube">
            <a:avLst>
              <a:gd name="adj" fmla="val 11657"/>
            </a:avLst>
          </a:prstGeom>
          <a:gradFill rotWithShape="0">
            <a:gsLst>
              <a:gs pos="0">
                <a:srgbClr val="FCFEB9"/>
              </a:gs>
              <a:gs pos="100000">
                <a:srgbClr val="FCFEB9">
                  <a:gamma/>
                  <a:tint val="80000"/>
                  <a:invGamma/>
                </a:srgbClr>
              </a:gs>
            </a:gsLst>
            <a:lin ang="5400000" scaled="1"/>
          </a:gra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84053" tIns="41315" rIns="84053" bIns="41315" anchor="ctr"/>
          <a:lstStyle>
            <a:lvl1pPr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15925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31850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46188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60525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1177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749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321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893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 b="1">
                <a:solidFill>
                  <a:srgbClr val="000000"/>
                </a:solidFill>
                <a:latin typeface="Arial" panose="020B0604020202020204" pitchFamily="34" charset="0"/>
              </a:rPr>
              <a:t> Measurable</a:t>
            </a:r>
          </a:p>
        </p:txBody>
      </p:sp>
      <p:sp>
        <p:nvSpPr>
          <p:cNvPr id="47115" name="AutoShape 11"/>
          <p:cNvSpPr>
            <a:spLocks noChangeArrowheads="1"/>
          </p:cNvSpPr>
          <p:nvPr/>
        </p:nvSpPr>
        <p:spPr bwMode="auto">
          <a:xfrm rot="5400000">
            <a:off x="2362200" y="1752600"/>
            <a:ext cx="763588" cy="4268788"/>
          </a:xfrm>
          <a:prstGeom prst="cube">
            <a:avLst>
              <a:gd name="adj" fmla="val 11657"/>
            </a:avLst>
          </a:prstGeom>
          <a:gradFill rotWithShape="0">
            <a:gsLst>
              <a:gs pos="0">
                <a:srgbClr val="FCFEB9"/>
              </a:gs>
              <a:gs pos="100000">
                <a:srgbClr val="FCFEB9">
                  <a:gamma/>
                  <a:tint val="89804"/>
                  <a:invGamma/>
                </a:srgbClr>
              </a:gs>
            </a:gsLst>
            <a:lin ang="5400000" scaled="1"/>
          </a:gra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84053" tIns="41315" rIns="84053" bIns="41315" anchor="ctr"/>
          <a:lstStyle>
            <a:lvl1pPr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15925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31850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46188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60525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1177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749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321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893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 b="1">
                <a:solidFill>
                  <a:srgbClr val="000000"/>
                </a:solidFill>
                <a:latin typeface="Arial" panose="020B0604020202020204" pitchFamily="34" charset="0"/>
              </a:rPr>
              <a:t>Accessible</a:t>
            </a:r>
          </a:p>
        </p:txBody>
      </p:sp>
      <p:sp>
        <p:nvSpPr>
          <p:cNvPr id="47116" name="AutoShape 12"/>
          <p:cNvSpPr>
            <a:spLocks noChangeArrowheads="1"/>
          </p:cNvSpPr>
          <p:nvPr/>
        </p:nvSpPr>
        <p:spPr bwMode="auto">
          <a:xfrm rot="5400000">
            <a:off x="2363787" y="2665413"/>
            <a:ext cx="777875" cy="4286250"/>
          </a:xfrm>
          <a:prstGeom prst="cube">
            <a:avLst>
              <a:gd name="adj" fmla="val 11657"/>
            </a:avLst>
          </a:prstGeom>
          <a:gradFill rotWithShape="0">
            <a:gsLst>
              <a:gs pos="0">
                <a:srgbClr val="FCFEB9"/>
              </a:gs>
              <a:gs pos="100000">
                <a:srgbClr val="FCFEB9">
                  <a:gamma/>
                  <a:tint val="89804"/>
                  <a:invGamma/>
                </a:srgbClr>
              </a:gs>
            </a:gsLst>
            <a:lin ang="5400000" scaled="1"/>
          </a:gra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84053" tIns="41315" rIns="84053" bIns="41315" anchor="ctr"/>
          <a:lstStyle>
            <a:lvl1pPr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15925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31850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46188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60525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1177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749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321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893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 b="1">
                <a:solidFill>
                  <a:srgbClr val="000000"/>
                </a:solidFill>
                <a:latin typeface="Arial" panose="020B0604020202020204" pitchFamily="34" charset="0"/>
              </a:rPr>
              <a:t>Substantial</a:t>
            </a:r>
          </a:p>
        </p:txBody>
      </p:sp>
      <p:sp>
        <p:nvSpPr>
          <p:cNvPr id="47118" name="AutoShape 14"/>
          <p:cNvSpPr>
            <a:spLocks noChangeArrowheads="1"/>
          </p:cNvSpPr>
          <p:nvPr/>
        </p:nvSpPr>
        <p:spPr bwMode="auto">
          <a:xfrm>
            <a:off x="5199063" y="2105025"/>
            <a:ext cx="20637" cy="22225"/>
          </a:xfrm>
          <a:prstGeom prst="rightArrow">
            <a:avLst>
              <a:gd name="adj1" fmla="val 50000"/>
              <a:gd name="adj2" fmla="val 50014"/>
            </a:avLst>
          </a:prstGeom>
          <a:solidFill>
            <a:schemeClr val="tx1"/>
          </a:solidFill>
          <a:ln>
            <a:noFill/>
          </a:ln>
          <a:effectLst>
            <a:outerShdw dist="107763" dir="2700000" algn="ctr" rotWithShape="0">
              <a:srgbClr val="676767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119" name="AutoShape 15"/>
          <p:cNvSpPr>
            <a:spLocks noChangeArrowheads="1"/>
          </p:cNvSpPr>
          <p:nvPr/>
        </p:nvSpPr>
        <p:spPr bwMode="auto">
          <a:xfrm>
            <a:off x="4876800" y="4495800"/>
            <a:ext cx="403225" cy="555625"/>
          </a:xfrm>
          <a:prstGeom prst="rightArrow">
            <a:avLst>
              <a:gd name="adj1" fmla="val 50000"/>
              <a:gd name="adj2" fmla="val 50014"/>
            </a:avLst>
          </a:prstGeom>
          <a:solidFill>
            <a:schemeClr val="tx1"/>
          </a:solidFill>
          <a:ln>
            <a:noFill/>
          </a:ln>
          <a:effectLst>
            <a:outerShdw dist="107763" dir="2700000" algn="ctr" rotWithShape="0">
              <a:srgbClr val="676767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120" name="AutoShape 16"/>
          <p:cNvSpPr>
            <a:spLocks noChangeArrowheads="1"/>
          </p:cNvSpPr>
          <p:nvPr/>
        </p:nvSpPr>
        <p:spPr bwMode="auto">
          <a:xfrm>
            <a:off x="4953000" y="3581400"/>
            <a:ext cx="414338" cy="554038"/>
          </a:xfrm>
          <a:prstGeom prst="rightArrow">
            <a:avLst>
              <a:gd name="adj1" fmla="val 50000"/>
              <a:gd name="adj2" fmla="val 50014"/>
            </a:avLst>
          </a:prstGeom>
          <a:solidFill>
            <a:schemeClr val="tx1"/>
          </a:solidFill>
          <a:ln>
            <a:noFill/>
          </a:ln>
          <a:effectLst>
            <a:outerShdw dist="107763" dir="2700000" algn="ctr" rotWithShape="0">
              <a:srgbClr val="676767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121" name="Rectangle 17"/>
          <p:cNvSpPr>
            <a:spLocks noChangeArrowheads="1"/>
          </p:cNvSpPr>
          <p:nvPr/>
        </p:nvSpPr>
        <p:spPr bwMode="auto">
          <a:xfrm>
            <a:off x="1674813" y="1211263"/>
            <a:ext cx="5014912" cy="9779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676767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1204" tIns="39889" rIns="81204" bIns="39889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endParaRPr lang="en-US" altLang="nl-NL" sz="1600" b="1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altLang="nl-NL" sz="1600" b="1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endParaRPr lang="en-US" altLang="nl-NL" sz="1600" b="1">
              <a:latin typeface="Arial" panose="020B0604020202020204" pitchFamily="34" charset="0"/>
            </a:endParaRPr>
          </a:p>
        </p:txBody>
      </p:sp>
      <p:sp>
        <p:nvSpPr>
          <p:cNvPr id="47122" name="AutoShape 18"/>
          <p:cNvSpPr>
            <a:spLocks noChangeArrowheads="1"/>
          </p:cNvSpPr>
          <p:nvPr/>
        </p:nvSpPr>
        <p:spPr bwMode="auto">
          <a:xfrm rot="5400000">
            <a:off x="2456656" y="3563144"/>
            <a:ext cx="677863" cy="4371975"/>
          </a:xfrm>
          <a:prstGeom prst="cube">
            <a:avLst>
              <a:gd name="adj" fmla="val 11657"/>
            </a:avLst>
          </a:prstGeom>
          <a:gradFill rotWithShape="0">
            <a:gsLst>
              <a:gs pos="0">
                <a:srgbClr val="FCFEB9"/>
              </a:gs>
              <a:gs pos="100000">
                <a:srgbClr val="FCFEB9">
                  <a:gamma/>
                  <a:tint val="89804"/>
                  <a:invGamma/>
                </a:srgbClr>
              </a:gs>
            </a:gsLst>
            <a:lin ang="5400000" scaled="1"/>
          </a:gra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676767"/>
            </a:outerShdw>
          </a:effectLst>
        </p:spPr>
        <p:txBody>
          <a:bodyPr rot="10800000" vert="eaVert" wrap="none" lIns="84053" tIns="41315" rIns="84053" bIns="41315" anchor="ctr"/>
          <a:lstStyle>
            <a:lvl1pPr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15925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31850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46188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60525" defTabSz="8318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1177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749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321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89325" defTabSz="8318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nl-NL" sz="1800" b="1">
                <a:solidFill>
                  <a:srgbClr val="000000"/>
                </a:solidFill>
                <a:latin typeface="Arial" panose="020B0604020202020204" pitchFamily="34" charset="0"/>
              </a:rPr>
              <a:t>Actionable</a:t>
            </a:r>
          </a:p>
        </p:txBody>
      </p:sp>
      <p:sp>
        <p:nvSpPr>
          <p:cNvPr id="47124" name="AutoShape 20"/>
          <p:cNvSpPr>
            <a:spLocks noChangeArrowheads="1"/>
          </p:cNvSpPr>
          <p:nvPr/>
        </p:nvSpPr>
        <p:spPr bwMode="auto">
          <a:xfrm>
            <a:off x="5029200" y="2667000"/>
            <a:ext cx="311150" cy="571500"/>
          </a:xfrm>
          <a:prstGeom prst="rightArrow">
            <a:avLst>
              <a:gd name="adj1" fmla="val 50000"/>
              <a:gd name="adj2" fmla="val 50014"/>
            </a:avLst>
          </a:prstGeom>
          <a:solidFill>
            <a:schemeClr val="tx1"/>
          </a:solidFill>
          <a:ln>
            <a:noFill/>
          </a:ln>
          <a:effectLst>
            <a:outerShdw dist="107763" dir="2700000" algn="ctr" rotWithShape="0">
              <a:srgbClr val="676767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126" name="Rectangle 22"/>
          <p:cNvSpPr>
            <a:spLocks noChangeArrowheads="1"/>
          </p:cNvSpPr>
          <p:nvPr/>
        </p:nvSpPr>
        <p:spPr bwMode="auto">
          <a:xfrm>
            <a:off x="5495925" y="5257800"/>
            <a:ext cx="3648075" cy="74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204" tIns="39889" rIns="81204" bIns="39889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095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820738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30313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641475" defTabSz="8207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0986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5558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0130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470275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SzPct val="100000"/>
              <a:buFontTx/>
              <a:buChar char="•"/>
            </a:pPr>
            <a:r>
              <a:rPr lang="en-US" altLang="nl-NL" sz="1600" b="1">
                <a:solidFill>
                  <a:srgbClr val="000000"/>
                </a:solidFill>
                <a:latin typeface="Arial" panose="020B0604020202020204" pitchFamily="34" charset="0"/>
              </a:rPr>
              <a:t> Effective programs can be designed  to attract and serve 	the segments.</a:t>
            </a:r>
          </a:p>
        </p:txBody>
      </p:sp>
      <p:sp>
        <p:nvSpPr>
          <p:cNvPr id="47127" name="AutoShape 23"/>
          <p:cNvSpPr>
            <a:spLocks noChangeArrowheads="1"/>
          </p:cNvSpPr>
          <p:nvPr/>
        </p:nvSpPr>
        <p:spPr bwMode="auto">
          <a:xfrm>
            <a:off x="5029200" y="5334000"/>
            <a:ext cx="314325" cy="587375"/>
          </a:xfrm>
          <a:prstGeom prst="rightArrow">
            <a:avLst>
              <a:gd name="adj1" fmla="val 50000"/>
              <a:gd name="adj2" fmla="val 50014"/>
            </a:avLst>
          </a:prstGeom>
          <a:solidFill>
            <a:schemeClr val="tx1"/>
          </a:solidFill>
          <a:ln>
            <a:noFill/>
          </a:ln>
          <a:effectLst>
            <a:outerShdw dist="107763" dir="2700000" algn="ctr" rotWithShape="0">
              <a:srgbClr val="676767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InstructorManualch3">
  <a:themeElements>
    <a:clrScheme name="">
      <a:dk1>
        <a:srgbClr val="000000"/>
      </a:dk1>
      <a:lt1>
        <a:srgbClr val="FFDD99"/>
      </a:lt1>
      <a:dk2>
        <a:srgbClr val="720000"/>
      </a:dk2>
      <a:lt2>
        <a:srgbClr val="666633"/>
      </a:lt2>
      <a:accent1>
        <a:srgbClr val="339933"/>
      </a:accent1>
      <a:accent2>
        <a:srgbClr val="800000"/>
      </a:accent2>
      <a:accent3>
        <a:srgbClr val="FFEBCA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InstructorManualch3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InstructorManualch3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structorManualch3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structorManualch3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structorManualch3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structorManualch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structorManualch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structorManualch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C:\11111book3\1IM\bowenfinal\InstructorManualch3.ppt</Template>
  <TotalTime>537</TotalTime>
  <Words>825</Words>
  <Application>Microsoft Office PowerPoint</Application>
  <PresentationFormat>Diavoorstelling (4:3)</PresentationFormat>
  <Paragraphs>261</Paragraphs>
  <Slides>19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Times New Roman</vt:lpstr>
      <vt:lpstr>Arial</vt:lpstr>
      <vt:lpstr>Tahoma</vt:lpstr>
      <vt:lpstr>InstructorManualch3</vt:lpstr>
      <vt:lpstr>   Chapter 8  Market Segmentation, Targeting and Positioning</vt:lpstr>
      <vt:lpstr>Benefits of Segmentation</vt:lpstr>
      <vt:lpstr>Steps in Market Segmentation, Targeting, and Positioning</vt:lpstr>
      <vt:lpstr>Step 1. Market Segmentation Levels of Market Segmentation</vt:lpstr>
      <vt:lpstr>Step 1. Market Segmentation Geographic Segmentation</vt:lpstr>
      <vt:lpstr>Step 1. Market Segmentation Demographic Segmentation</vt:lpstr>
      <vt:lpstr>Step 1. Market Segmentation Psychographic Segmentation</vt:lpstr>
      <vt:lpstr>Step 1. Market Segmentation Behavioral Segmentation</vt:lpstr>
      <vt:lpstr>Step 1. Market Segmentation Segments must respond differently to different marketing mix elements &amp; programs  Requirements for effective segmentation </vt:lpstr>
      <vt:lpstr>Evaluating Market Segments</vt:lpstr>
      <vt:lpstr>Step 2.  Market Targeting Market Coverage Strategies</vt:lpstr>
      <vt:lpstr>Choosing a market-coverage strategy</vt:lpstr>
      <vt:lpstr>Step 3: Positioning for Competitive Advantage</vt:lpstr>
      <vt:lpstr>Positioning Strategies</vt:lpstr>
      <vt:lpstr>PowerPoint-presentatie</vt:lpstr>
      <vt:lpstr>Product Differentiation </vt:lpstr>
      <vt:lpstr>Which differences to promote?</vt:lpstr>
      <vt:lpstr>Perceptual Map</vt:lpstr>
      <vt:lpstr>Perceptual Map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Hotel Market Segments</dc:title>
  <dc:creator>Hospitality Technology Lab</dc:creator>
  <cp:lastModifiedBy>Fred Roelfsema</cp:lastModifiedBy>
  <cp:revision>20</cp:revision>
  <cp:lastPrinted>1997-05-22T10:49:08Z</cp:lastPrinted>
  <dcterms:created xsi:type="dcterms:W3CDTF">1995-06-17T23:31:02Z</dcterms:created>
  <dcterms:modified xsi:type="dcterms:W3CDTF">2018-02-16T13:18:31Z</dcterms:modified>
</cp:coreProperties>
</file>